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40"/>
  </p:notesMasterIdLst>
  <p:handoutMasterIdLst>
    <p:handoutMasterId r:id="rId41"/>
  </p:handoutMasterIdLst>
  <p:sldIdLst>
    <p:sldId id="307" r:id="rId2"/>
    <p:sldId id="257" r:id="rId3"/>
    <p:sldId id="260" r:id="rId4"/>
    <p:sldId id="294" r:id="rId5"/>
    <p:sldId id="258" r:id="rId6"/>
    <p:sldId id="259" r:id="rId7"/>
    <p:sldId id="261" r:id="rId8"/>
    <p:sldId id="298" r:id="rId9"/>
    <p:sldId id="299" r:id="rId10"/>
    <p:sldId id="262" r:id="rId11"/>
    <p:sldId id="310" r:id="rId12"/>
    <p:sldId id="266" r:id="rId13"/>
    <p:sldId id="267" r:id="rId14"/>
    <p:sldId id="268" r:id="rId15"/>
    <p:sldId id="269" r:id="rId16"/>
    <p:sldId id="270" r:id="rId17"/>
    <p:sldId id="271" r:id="rId18"/>
    <p:sldId id="272" r:id="rId19"/>
    <p:sldId id="273" r:id="rId20"/>
    <p:sldId id="274" r:id="rId21"/>
    <p:sldId id="275" r:id="rId22"/>
    <p:sldId id="312" r:id="rId23"/>
    <p:sldId id="276" r:id="rId24"/>
    <p:sldId id="278" r:id="rId25"/>
    <p:sldId id="281" r:id="rId26"/>
    <p:sldId id="282" r:id="rId27"/>
    <p:sldId id="306" r:id="rId28"/>
    <p:sldId id="283" r:id="rId29"/>
    <p:sldId id="300" r:id="rId30"/>
    <p:sldId id="284" r:id="rId31"/>
    <p:sldId id="285" r:id="rId32"/>
    <p:sldId id="286" r:id="rId33"/>
    <p:sldId id="287" r:id="rId34"/>
    <p:sldId id="288" r:id="rId35"/>
    <p:sldId id="289" r:id="rId36"/>
    <p:sldId id="291" r:id="rId37"/>
    <p:sldId id="313" r:id="rId38"/>
    <p:sldId id="290" r:id="rId3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85031" autoAdjust="0"/>
  </p:normalViewPr>
  <p:slideViewPr>
    <p:cSldViewPr>
      <p:cViewPr>
        <p:scale>
          <a:sx n="97" d="100"/>
          <a:sy n="97" d="100"/>
        </p:scale>
        <p:origin x="-594" y="3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E7A51A-4549-4F9C-B5C4-FB3D4BA3ADD9}"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37E4F446-891C-4FA2-8765-3AE5F733A163}">
      <dgm:prSet phldrT="[Text]"/>
      <dgm:spPr>
        <a:solidFill>
          <a:schemeClr val="accent3"/>
        </a:solidFill>
      </dgm:spPr>
      <dgm:t>
        <a:bodyPr/>
        <a:lstStyle/>
        <a:p>
          <a:r>
            <a:rPr lang="en-US" b="1" dirty="0" smtClean="0">
              <a:solidFill>
                <a:schemeClr val="tx1"/>
              </a:solidFill>
            </a:rPr>
            <a:t>You have a retirement benefit if you have a career appointment and work at least five years.</a:t>
          </a:r>
          <a:endParaRPr lang="en-US" b="1" dirty="0">
            <a:solidFill>
              <a:schemeClr val="tx1"/>
            </a:solidFill>
          </a:endParaRPr>
        </a:p>
      </dgm:t>
    </dgm:pt>
    <dgm:pt modelId="{90C538DF-05BD-436A-B73E-310226C43B1B}" type="parTrans" cxnId="{6CEFA320-B9BC-4CDA-A2B4-973DF30CB507}">
      <dgm:prSet/>
      <dgm:spPr/>
      <dgm:t>
        <a:bodyPr/>
        <a:lstStyle/>
        <a:p>
          <a:endParaRPr lang="en-US"/>
        </a:p>
      </dgm:t>
    </dgm:pt>
    <dgm:pt modelId="{F912FDC6-7161-427D-B69A-2F17369640B0}" type="sibTrans" cxnId="{6CEFA320-B9BC-4CDA-A2B4-973DF30CB507}">
      <dgm:prSet/>
      <dgm:spPr>
        <a:ln>
          <a:solidFill>
            <a:schemeClr val="tx1"/>
          </a:solidFill>
        </a:ln>
      </dgm:spPr>
      <dgm:t>
        <a:bodyPr/>
        <a:lstStyle/>
        <a:p>
          <a:endParaRPr lang="en-US"/>
        </a:p>
      </dgm:t>
    </dgm:pt>
    <dgm:pt modelId="{1F63278E-A087-47D9-92FF-83BEEBB76824}">
      <dgm:prSet phldrT="[Text]"/>
      <dgm:spPr>
        <a:solidFill>
          <a:schemeClr val="accent3"/>
        </a:solidFill>
      </dgm:spPr>
      <dgm:t>
        <a:bodyPr/>
        <a:lstStyle/>
        <a:p>
          <a:r>
            <a:rPr lang="en-US" b="1" dirty="0" smtClean="0">
              <a:solidFill>
                <a:schemeClr val="tx1"/>
              </a:solidFill>
            </a:rPr>
            <a:t>You may be able to receive retirement credit for prior Federal civilian or Military service.</a:t>
          </a:r>
          <a:endParaRPr lang="en-US" b="1" dirty="0">
            <a:solidFill>
              <a:schemeClr val="tx1"/>
            </a:solidFill>
          </a:endParaRPr>
        </a:p>
      </dgm:t>
    </dgm:pt>
    <dgm:pt modelId="{B470D899-4074-428D-BBF2-A9CB6FACF554}" type="parTrans" cxnId="{4894EDCD-C49A-4616-AE6C-519C484FBDAA}">
      <dgm:prSet/>
      <dgm:spPr/>
      <dgm:t>
        <a:bodyPr/>
        <a:lstStyle/>
        <a:p>
          <a:endParaRPr lang="en-US"/>
        </a:p>
      </dgm:t>
    </dgm:pt>
    <dgm:pt modelId="{F2872FBD-2A08-4FEB-8CE9-4D0B8D44C5D8}" type="sibTrans" cxnId="{4894EDCD-C49A-4616-AE6C-519C484FBDAA}">
      <dgm:prSet/>
      <dgm:spPr>
        <a:ln>
          <a:solidFill>
            <a:schemeClr val="tx1"/>
          </a:solidFill>
        </a:ln>
      </dgm:spPr>
      <dgm:t>
        <a:bodyPr/>
        <a:lstStyle/>
        <a:p>
          <a:endParaRPr lang="en-US"/>
        </a:p>
      </dgm:t>
    </dgm:pt>
    <dgm:pt modelId="{14F56B30-045B-4F5F-AE58-455C93E92C20}">
      <dgm:prSet phldrT="[Text]"/>
      <dgm:spPr>
        <a:solidFill>
          <a:schemeClr val="accent3"/>
        </a:solidFill>
      </dgm:spPr>
      <dgm:t>
        <a:bodyPr/>
        <a:lstStyle/>
        <a:p>
          <a:r>
            <a:rPr lang="en-US" b="1" dirty="0" smtClean="0">
              <a:solidFill>
                <a:schemeClr val="tx1"/>
              </a:solidFill>
            </a:rPr>
            <a:t>Your TSP Account belongs to YOU!</a:t>
          </a:r>
          <a:endParaRPr lang="en-US" b="1" dirty="0">
            <a:solidFill>
              <a:schemeClr val="tx1"/>
            </a:solidFill>
          </a:endParaRPr>
        </a:p>
      </dgm:t>
    </dgm:pt>
    <dgm:pt modelId="{390916BB-A944-41A9-BDB7-CF1FDCC63712}" type="parTrans" cxnId="{201A11D6-9E07-465F-8138-FE06FD45F9EC}">
      <dgm:prSet/>
      <dgm:spPr/>
      <dgm:t>
        <a:bodyPr/>
        <a:lstStyle/>
        <a:p>
          <a:endParaRPr lang="en-US"/>
        </a:p>
      </dgm:t>
    </dgm:pt>
    <dgm:pt modelId="{35B00D18-AE90-47E4-AC67-6C9454253E67}" type="sibTrans" cxnId="{201A11D6-9E07-465F-8138-FE06FD45F9EC}">
      <dgm:prSet/>
      <dgm:spPr/>
      <dgm:t>
        <a:bodyPr/>
        <a:lstStyle/>
        <a:p>
          <a:endParaRPr lang="en-US"/>
        </a:p>
      </dgm:t>
    </dgm:pt>
    <dgm:pt modelId="{71B44B47-DE87-4346-93AF-D8B8C13F742E}">
      <dgm:prSet phldrT="[Text]"/>
      <dgm:spPr>
        <a:solidFill>
          <a:schemeClr val="accent3"/>
        </a:solidFill>
      </dgm:spPr>
      <dgm:t>
        <a:bodyPr/>
        <a:lstStyle/>
        <a:p>
          <a:r>
            <a:rPr lang="en-US" b="1" dirty="0" smtClean="0">
              <a:solidFill>
                <a:schemeClr val="tx1"/>
              </a:solidFill>
            </a:rPr>
            <a:t>There is no guarantee that Social Security will stay in its current form.	</a:t>
          </a:r>
          <a:endParaRPr lang="en-US" b="1" dirty="0">
            <a:solidFill>
              <a:schemeClr val="tx1"/>
            </a:solidFill>
          </a:endParaRPr>
        </a:p>
      </dgm:t>
    </dgm:pt>
    <dgm:pt modelId="{692E3BDF-B7F0-4B68-B378-20DD6FD8AC2B}" type="parTrans" cxnId="{159EB1D8-F88F-4112-9452-152885C9EA24}">
      <dgm:prSet/>
      <dgm:spPr/>
      <dgm:t>
        <a:bodyPr/>
        <a:lstStyle/>
        <a:p>
          <a:endParaRPr lang="en-US"/>
        </a:p>
      </dgm:t>
    </dgm:pt>
    <dgm:pt modelId="{E42EF61B-543A-46EF-858C-D618120B3A3A}" type="sibTrans" cxnId="{159EB1D8-F88F-4112-9452-152885C9EA24}">
      <dgm:prSet/>
      <dgm:spPr>
        <a:ln>
          <a:solidFill>
            <a:schemeClr val="tx1"/>
          </a:solidFill>
        </a:ln>
      </dgm:spPr>
      <dgm:t>
        <a:bodyPr/>
        <a:lstStyle/>
        <a:p>
          <a:endParaRPr lang="en-US"/>
        </a:p>
      </dgm:t>
    </dgm:pt>
    <dgm:pt modelId="{E31A1AB8-9629-4667-AB9A-605938D15AB7}">
      <dgm:prSet phldrT="[Text]"/>
      <dgm:spPr>
        <a:solidFill>
          <a:schemeClr val="accent3"/>
        </a:solidFill>
      </dgm:spPr>
      <dgm:t>
        <a:bodyPr/>
        <a:lstStyle/>
        <a:p>
          <a:r>
            <a:rPr lang="en-US" b="1" dirty="0" smtClean="0">
              <a:solidFill>
                <a:schemeClr val="tx1"/>
              </a:solidFill>
            </a:rPr>
            <a:t>Know that your Federal insurance benefits can be yours for life if you meet certain requirements</a:t>
          </a:r>
          <a:r>
            <a:rPr lang="en-US" dirty="0" smtClean="0">
              <a:solidFill>
                <a:schemeClr val="bg1"/>
              </a:solidFill>
            </a:rPr>
            <a:t>.</a:t>
          </a:r>
          <a:endParaRPr lang="en-US" dirty="0">
            <a:solidFill>
              <a:schemeClr val="bg1"/>
            </a:solidFill>
          </a:endParaRPr>
        </a:p>
      </dgm:t>
    </dgm:pt>
    <dgm:pt modelId="{2DF860B8-2DCB-427D-B542-DCF34399C777}" type="parTrans" cxnId="{98466D54-E545-4512-8F8E-9B25E1B9270B}">
      <dgm:prSet/>
      <dgm:spPr/>
      <dgm:t>
        <a:bodyPr/>
        <a:lstStyle/>
        <a:p>
          <a:endParaRPr lang="en-US"/>
        </a:p>
      </dgm:t>
    </dgm:pt>
    <dgm:pt modelId="{A990465B-4D1C-4894-A7B4-38C2EBCEC70E}" type="sibTrans" cxnId="{98466D54-E545-4512-8F8E-9B25E1B9270B}">
      <dgm:prSet/>
      <dgm:spPr>
        <a:ln>
          <a:solidFill>
            <a:schemeClr val="tx1"/>
          </a:solidFill>
        </a:ln>
      </dgm:spPr>
      <dgm:t>
        <a:bodyPr/>
        <a:lstStyle/>
        <a:p>
          <a:endParaRPr lang="en-US"/>
        </a:p>
      </dgm:t>
    </dgm:pt>
    <dgm:pt modelId="{87BA4DC7-2072-480B-86F8-B1BF358EEC73}" type="pres">
      <dgm:prSet presAssocID="{9AE7A51A-4549-4F9C-B5C4-FB3D4BA3ADD9}" presName="cycle" presStyleCnt="0">
        <dgm:presLayoutVars>
          <dgm:dir/>
          <dgm:resizeHandles val="exact"/>
        </dgm:presLayoutVars>
      </dgm:prSet>
      <dgm:spPr/>
      <dgm:t>
        <a:bodyPr/>
        <a:lstStyle/>
        <a:p>
          <a:endParaRPr lang="en-US"/>
        </a:p>
      </dgm:t>
    </dgm:pt>
    <dgm:pt modelId="{C4FC6C99-408A-4A3C-8DED-BA80C23C86E7}" type="pres">
      <dgm:prSet presAssocID="{37E4F446-891C-4FA2-8765-3AE5F733A163}" presName="node" presStyleLbl="node1" presStyleIdx="0" presStyleCnt="5">
        <dgm:presLayoutVars>
          <dgm:bulletEnabled val="1"/>
        </dgm:presLayoutVars>
      </dgm:prSet>
      <dgm:spPr/>
      <dgm:t>
        <a:bodyPr/>
        <a:lstStyle/>
        <a:p>
          <a:endParaRPr lang="en-US"/>
        </a:p>
      </dgm:t>
    </dgm:pt>
    <dgm:pt modelId="{0CD4B548-78A2-4FC1-AAB5-7D2E8ECB3A24}" type="pres">
      <dgm:prSet presAssocID="{37E4F446-891C-4FA2-8765-3AE5F733A163}" presName="spNode" presStyleCnt="0"/>
      <dgm:spPr/>
    </dgm:pt>
    <dgm:pt modelId="{BF60C071-B3EA-4466-85F5-231B971BC3AD}" type="pres">
      <dgm:prSet presAssocID="{F912FDC6-7161-427D-B69A-2F17369640B0}" presName="sibTrans" presStyleLbl="sibTrans1D1" presStyleIdx="0" presStyleCnt="5"/>
      <dgm:spPr/>
      <dgm:t>
        <a:bodyPr/>
        <a:lstStyle/>
        <a:p>
          <a:endParaRPr lang="en-US"/>
        </a:p>
      </dgm:t>
    </dgm:pt>
    <dgm:pt modelId="{8161F465-F831-41DB-97A9-1898D4EF2BFA}" type="pres">
      <dgm:prSet presAssocID="{1F63278E-A087-47D9-92FF-83BEEBB76824}" presName="node" presStyleLbl="node1" presStyleIdx="1" presStyleCnt="5">
        <dgm:presLayoutVars>
          <dgm:bulletEnabled val="1"/>
        </dgm:presLayoutVars>
      </dgm:prSet>
      <dgm:spPr/>
      <dgm:t>
        <a:bodyPr/>
        <a:lstStyle/>
        <a:p>
          <a:endParaRPr lang="en-US"/>
        </a:p>
      </dgm:t>
    </dgm:pt>
    <dgm:pt modelId="{4C8225C9-AC47-453C-B7EB-486650402A71}" type="pres">
      <dgm:prSet presAssocID="{1F63278E-A087-47D9-92FF-83BEEBB76824}" presName="spNode" presStyleCnt="0"/>
      <dgm:spPr/>
    </dgm:pt>
    <dgm:pt modelId="{1459EAA1-B944-40F7-AA7D-8BF921561B7D}" type="pres">
      <dgm:prSet presAssocID="{F2872FBD-2A08-4FEB-8CE9-4D0B8D44C5D8}" presName="sibTrans" presStyleLbl="sibTrans1D1" presStyleIdx="1" presStyleCnt="5"/>
      <dgm:spPr/>
      <dgm:t>
        <a:bodyPr/>
        <a:lstStyle/>
        <a:p>
          <a:endParaRPr lang="en-US"/>
        </a:p>
      </dgm:t>
    </dgm:pt>
    <dgm:pt modelId="{A8C3720B-561D-4A6D-B7E3-0AA3C17F9BA1}" type="pres">
      <dgm:prSet presAssocID="{14F56B30-045B-4F5F-AE58-455C93E92C20}" presName="node" presStyleLbl="node1" presStyleIdx="2" presStyleCnt="5">
        <dgm:presLayoutVars>
          <dgm:bulletEnabled val="1"/>
        </dgm:presLayoutVars>
      </dgm:prSet>
      <dgm:spPr/>
      <dgm:t>
        <a:bodyPr/>
        <a:lstStyle/>
        <a:p>
          <a:endParaRPr lang="en-US"/>
        </a:p>
      </dgm:t>
    </dgm:pt>
    <dgm:pt modelId="{3B8E78EB-9F9A-494D-94CF-D5FAA64F9195}" type="pres">
      <dgm:prSet presAssocID="{14F56B30-045B-4F5F-AE58-455C93E92C20}" presName="spNode" presStyleCnt="0"/>
      <dgm:spPr/>
    </dgm:pt>
    <dgm:pt modelId="{ACB21C6E-6373-4AF4-BD1B-66FB65386F59}" type="pres">
      <dgm:prSet presAssocID="{35B00D18-AE90-47E4-AC67-6C9454253E67}" presName="sibTrans" presStyleLbl="sibTrans1D1" presStyleIdx="2" presStyleCnt="5"/>
      <dgm:spPr/>
      <dgm:t>
        <a:bodyPr/>
        <a:lstStyle/>
        <a:p>
          <a:endParaRPr lang="en-US"/>
        </a:p>
      </dgm:t>
    </dgm:pt>
    <dgm:pt modelId="{FDF4237E-4669-4B2C-9053-3E625CA1C862}" type="pres">
      <dgm:prSet presAssocID="{71B44B47-DE87-4346-93AF-D8B8C13F742E}" presName="node" presStyleLbl="node1" presStyleIdx="3" presStyleCnt="5">
        <dgm:presLayoutVars>
          <dgm:bulletEnabled val="1"/>
        </dgm:presLayoutVars>
      </dgm:prSet>
      <dgm:spPr/>
      <dgm:t>
        <a:bodyPr/>
        <a:lstStyle/>
        <a:p>
          <a:endParaRPr lang="en-US"/>
        </a:p>
      </dgm:t>
    </dgm:pt>
    <dgm:pt modelId="{C5391BD2-EEFA-4D9A-9B20-1074128B7392}" type="pres">
      <dgm:prSet presAssocID="{71B44B47-DE87-4346-93AF-D8B8C13F742E}" presName="spNode" presStyleCnt="0"/>
      <dgm:spPr/>
    </dgm:pt>
    <dgm:pt modelId="{4C0EDB1A-0B8D-4851-B73A-BF1029E32F5E}" type="pres">
      <dgm:prSet presAssocID="{E42EF61B-543A-46EF-858C-D618120B3A3A}" presName="sibTrans" presStyleLbl="sibTrans1D1" presStyleIdx="3" presStyleCnt="5"/>
      <dgm:spPr/>
      <dgm:t>
        <a:bodyPr/>
        <a:lstStyle/>
        <a:p>
          <a:endParaRPr lang="en-US"/>
        </a:p>
      </dgm:t>
    </dgm:pt>
    <dgm:pt modelId="{1923C54D-62DA-40AE-A0C9-B6353218CFC4}" type="pres">
      <dgm:prSet presAssocID="{E31A1AB8-9629-4667-AB9A-605938D15AB7}" presName="node" presStyleLbl="node1" presStyleIdx="4" presStyleCnt="5">
        <dgm:presLayoutVars>
          <dgm:bulletEnabled val="1"/>
        </dgm:presLayoutVars>
      </dgm:prSet>
      <dgm:spPr/>
      <dgm:t>
        <a:bodyPr/>
        <a:lstStyle/>
        <a:p>
          <a:endParaRPr lang="en-US"/>
        </a:p>
      </dgm:t>
    </dgm:pt>
    <dgm:pt modelId="{EFD487AD-78A0-4B3A-93B4-292715F8CE44}" type="pres">
      <dgm:prSet presAssocID="{E31A1AB8-9629-4667-AB9A-605938D15AB7}" presName="spNode" presStyleCnt="0"/>
      <dgm:spPr/>
    </dgm:pt>
    <dgm:pt modelId="{6D179127-81E4-4446-A348-AFCB776F0CE0}" type="pres">
      <dgm:prSet presAssocID="{A990465B-4D1C-4894-A7B4-38C2EBCEC70E}" presName="sibTrans" presStyleLbl="sibTrans1D1" presStyleIdx="4" presStyleCnt="5"/>
      <dgm:spPr/>
      <dgm:t>
        <a:bodyPr/>
        <a:lstStyle/>
        <a:p>
          <a:endParaRPr lang="en-US"/>
        </a:p>
      </dgm:t>
    </dgm:pt>
  </dgm:ptLst>
  <dgm:cxnLst>
    <dgm:cxn modelId="{74E044AA-FCA0-46CF-8C39-7FBE66AC8DBD}" type="presOf" srcId="{14F56B30-045B-4F5F-AE58-455C93E92C20}" destId="{A8C3720B-561D-4A6D-B7E3-0AA3C17F9BA1}" srcOrd="0" destOrd="0" presId="urn:microsoft.com/office/officeart/2005/8/layout/cycle6"/>
    <dgm:cxn modelId="{98466D54-E545-4512-8F8E-9B25E1B9270B}" srcId="{9AE7A51A-4549-4F9C-B5C4-FB3D4BA3ADD9}" destId="{E31A1AB8-9629-4667-AB9A-605938D15AB7}" srcOrd="4" destOrd="0" parTransId="{2DF860B8-2DCB-427D-B542-DCF34399C777}" sibTransId="{A990465B-4D1C-4894-A7B4-38C2EBCEC70E}"/>
    <dgm:cxn modelId="{4894EDCD-C49A-4616-AE6C-519C484FBDAA}" srcId="{9AE7A51A-4549-4F9C-B5C4-FB3D4BA3ADD9}" destId="{1F63278E-A087-47D9-92FF-83BEEBB76824}" srcOrd="1" destOrd="0" parTransId="{B470D899-4074-428D-BBF2-A9CB6FACF554}" sibTransId="{F2872FBD-2A08-4FEB-8CE9-4D0B8D44C5D8}"/>
    <dgm:cxn modelId="{E7FF75FC-CD17-42BC-9ECD-A9AED6AC097D}" type="presOf" srcId="{A990465B-4D1C-4894-A7B4-38C2EBCEC70E}" destId="{6D179127-81E4-4446-A348-AFCB776F0CE0}" srcOrd="0" destOrd="0" presId="urn:microsoft.com/office/officeart/2005/8/layout/cycle6"/>
    <dgm:cxn modelId="{B4493E24-FCC3-4CBA-8038-D9ABE2EEA6A6}" type="presOf" srcId="{F912FDC6-7161-427D-B69A-2F17369640B0}" destId="{BF60C071-B3EA-4466-85F5-231B971BC3AD}" srcOrd="0" destOrd="0" presId="urn:microsoft.com/office/officeart/2005/8/layout/cycle6"/>
    <dgm:cxn modelId="{330C388B-7F9B-4A0C-B130-DCC6D3F76D54}" type="presOf" srcId="{71B44B47-DE87-4346-93AF-D8B8C13F742E}" destId="{FDF4237E-4669-4B2C-9053-3E625CA1C862}" srcOrd="0" destOrd="0" presId="urn:microsoft.com/office/officeart/2005/8/layout/cycle6"/>
    <dgm:cxn modelId="{6CEFA320-B9BC-4CDA-A2B4-973DF30CB507}" srcId="{9AE7A51A-4549-4F9C-B5C4-FB3D4BA3ADD9}" destId="{37E4F446-891C-4FA2-8765-3AE5F733A163}" srcOrd="0" destOrd="0" parTransId="{90C538DF-05BD-436A-B73E-310226C43B1B}" sibTransId="{F912FDC6-7161-427D-B69A-2F17369640B0}"/>
    <dgm:cxn modelId="{EE12A4C6-4815-4F6A-8BFD-62BEBEB5BECC}" type="presOf" srcId="{F2872FBD-2A08-4FEB-8CE9-4D0B8D44C5D8}" destId="{1459EAA1-B944-40F7-AA7D-8BF921561B7D}" srcOrd="0" destOrd="0" presId="urn:microsoft.com/office/officeart/2005/8/layout/cycle6"/>
    <dgm:cxn modelId="{E3577427-4A89-4C36-9F22-6CC95656D386}" type="presOf" srcId="{37E4F446-891C-4FA2-8765-3AE5F733A163}" destId="{C4FC6C99-408A-4A3C-8DED-BA80C23C86E7}" srcOrd="0" destOrd="0" presId="urn:microsoft.com/office/officeart/2005/8/layout/cycle6"/>
    <dgm:cxn modelId="{10193063-16E3-41FE-8E17-CC587F3504DC}" type="presOf" srcId="{E31A1AB8-9629-4667-AB9A-605938D15AB7}" destId="{1923C54D-62DA-40AE-A0C9-B6353218CFC4}" srcOrd="0" destOrd="0" presId="urn:microsoft.com/office/officeart/2005/8/layout/cycle6"/>
    <dgm:cxn modelId="{C1539EB0-94D0-4A31-AF24-744FC8CAD5CC}" type="presOf" srcId="{E42EF61B-543A-46EF-858C-D618120B3A3A}" destId="{4C0EDB1A-0B8D-4851-B73A-BF1029E32F5E}" srcOrd="0" destOrd="0" presId="urn:microsoft.com/office/officeart/2005/8/layout/cycle6"/>
    <dgm:cxn modelId="{159EB1D8-F88F-4112-9452-152885C9EA24}" srcId="{9AE7A51A-4549-4F9C-B5C4-FB3D4BA3ADD9}" destId="{71B44B47-DE87-4346-93AF-D8B8C13F742E}" srcOrd="3" destOrd="0" parTransId="{692E3BDF-B7F0-4B68-B378-20DD6FD8AC2B}" sibTransId="{E42EF61B-543A-46EF-858C-D618120B3A3A}"/>
    <dgm:cxn modelId="{201A11D6-9E07-465F-8138-FE06FD45F9EC}" srcId="{9AE7A51A-4549-4F9C-B5C4-FB3D4BA3ADD9}" destId="{14F56B30-045B-4F5F-AE58-455C93E92C20}" srcOrd="2" destOrd="0" parTransId="{390916BB-A944-41A9-BDB7-CF1FDCC63712}" sibTransId="{35B00D18-AE90-47E4-AC67-6C9454253E67}"/>
    <dgm:cxn modelId="{4196BB43-C9DB-4592-BAC5-276F7D3DC6E8}" type="presOf" srcId="{1F63278E-A087-47D9-92FF-83BEEBB76824}" destId="{8161F465-F831-41DB-97A9-1898D4EF2BFA}" srcOrd="0" destOrd="0" presId="urn:microsoft.com/office/officeart/2005/8/layout/cycle6"/>
    <dgm:cxn modelId="{7A42A152-7528-42C3-ACD5-50B04D117328}" type="presOf" srcId="{9AE7A51A-4549-4F9C-B5C4-FB3D4BA3ADD9}" destId="{87BA4DC7-2072-480B-86F8-B1BF358EEC73}" srcOrd="0" destOrd="0" presId="urn:microsoft.com/office/officeart/2005/8/layout/cycle6"/>
    <dgm:cxn modelId="{10B7A69B-B1F5-484F-AE54-FA90F11925FD}" type="presOf" srcId="{35B00D18-AE90-47E4-AC67-6C9454253E67}" destId="{ACB21C6E-6373-4AF4-BD1B-66FB65386F59}" srcOrd="0" destOrd="0" presId="urn:microsoft.com/office/officeart/2005/8/layout/cycle6"/>
    <dgm:cxn modelId="{26A42F97-01BD-477E-91E9-B9302575E4CD}" type="presParOf" srcId="{87BA4DC7-2072-480B-86F8-B1BF358EEC73}" destId="{C4FC6C99-408A-4A3C-8DED-BA80C23C86E7}" srcOrd="0" destOrd="0" presId="urn:microsoft.com/office/officeart/2005/8/layout/cycle6"/>
    <dgm:cxn modelId="{8E919FBB-37A5-4F62-8E78-D09299DCF501}" type="presParOf" srcId="{87BA4DC7-2072-480B-86F8-B1BF358EEC73}" destId="{0CD4B548-78A2-4FC1-AAB5-7D2E8ECB3A24}" srcOrd="1" destOrd="0" presId="urn:microsoft.com/office/officeart/2005/8/layout/cycle6"/>
    <dgm:cxn modelId="{490C001B-758C-431E-BBB3-61BE234FA787}" type="presParOf" srcId="{87BA4DC7-2072-480B-86F8-B1BF358EEC73}" destId="{BF60C071-B3EA-4466-85F5-231B971BC3AD}" srcOrd="2" destOrd="0" presId="urn:microsoft.com/office/officeart/2005/8/layout/cycle6"/>
    <dgm:cxn modelId="{9030A7CF-203F-4388-AB61-066F95C44930}" type="presParOf" srcId="{87BA4DC7-2072-480B-86F8-B1BF358EEC73}" destId="{8161F465-F831-41DB-97A9-1898D4EF2BFA}" srcOrd="3" destOrd="0" presId="urn:microsoft.com/office/officeart/2005/8/layout/cycle6"/>
    <dgm:cxn modelId="{CC2ABF42-232F-4258-B0A0-064BFFAEE4B0}" type="presParOf" srcId="{87BA4DC7-2072-480B-86F8-B1BF358EEC73}" destId="{4C8225C9-AC47-453C-B7EB-486650402A71}" srcOrd="4" destOrd="0" presId="urn:microsoft.com/office/officeart/2005/8/layout/cycle6"/>
    <dgm:cxn modelId="{BF200C51-F8B7-436D-8C26-4077A4BD4D1D}" type="presParOf" srcId="{87BA4DC7-2072-480B-86F8-B1BF358EEC73}" destId="{1459EAA1-B944-40F7-AA7D-8BF921561B7D}" srcOrd="5" destOrd="0" presId="urn:microsoft.com/office/officeart/2005/8/layout/cycle6"/>
    <dgm:cxn modelId="{808BC2D9-C4F4-4382-8648-BE280A643848}" type="presParOf" srcId="{87BA4DC7-2072-480B-86F8-B1BF358EEC73}" destId="{A8C3720B-561D-4A6D-B7E3-0AA3C17F9BA1}" srcOrd="6" destOrd="0" presId="urn:microsoft.com/office/officeart/2005/8/layout/cycle6"/>
    <dgm:cxn modelId="{14D1CAFB-7C6D-48A8-8AA6-A1B84D76C131}" type="presParOf" srcId="{87BA4DC7-2072-480B-86F8-B1BF358EEC73}" destId="{3B8E78EB-9F9A-494D-94CF-D5FAA64F9195}" srcOrd="7" destOrd="0" presId="urn:microsoft.com/office/officeart/2005/8/layout/cycle6"/>
    <dgm:cxn modelId="{BD435307-576B-4EAB-9AEE-8DC5DC5E39F3}" type="presParOf" srcId="{87BA4DC7-2072-480B-86F8-B1BF358EEC73}" destId="{ACB21C6E-6373-4AF4-BD1B-66FB65386F59}" srcOrd="8" destOrd="0" presId="urn:microsoft.com/office/officeart/2005/8/layout/cycle6"/>
    <dgm:cxn modelId="{3426DC22-0B88-4AAC-98F9-D1B82A0E375D}" type="presParOf" srcId="{87BA4DC7-2072-480B-86F8-B1BF358EEC73}" destId="{FDF4237E-4669-4B2C-9053-3E625CA1C862}" srcOrd="9" destOrd="0" presId="urn:microsoft.com/office/officeart/2005/8/layout/cycle6"/>
    <dgm:cxn modelId="{B94D8BB0-723F-4552-A982-F7BD44BF4A87}" type="presParOf" srcId="{87BA4DC7-2072-480B-86F8-B1BF358EEC73}" destId="{C5391BD2-EEFA-4D9A-9B20-1074128B7392}" srcOrd="10" destOrd="0" presId="urn:microsoft.com/office/officeart/2005/8/layout/cycle6"/>
    <dgm:cxn modelId="{58424581-3642-42C1-939E-32A8C15B6B1E}" type="presParOf" srcId="{87BA4DC7-2072-480B-86F8-B1BF358EEC73}" destId="{4C0EDB1A-0B8D-4851-B73A-BF1029E32F5E}" srcOrd="11" destOrd="0" presId="urn:microsoft.com/office/officeart/2005/8/layout/cycle6"/>
    <dgm:cxn modelId="{1BB59DE3-3A6A-405C-9732-99803525F8E9}" type="presParOf" srcId="{87BA4DC7-2072-480B-86F8-B1BF358EEC73}" destId="{1923C54D-62DA-40AE-A0C9-B6353218CFC4}" srcOrd="12" destOrd="0" presId="urn:microsoft.com/office/officeart/2005/8/layout/cycle6"/>
    <dgm:cxn modelId="{CDAFB471-FC4A-4C2E-90CC-3EEFBA4A638B}" type="presParOf" srcId="{87BA4DC7-2072-480B-86F8-B1BF358EEC73}" destId="{EFD487AD-78A0-4B3A-93B4-292715F8CE44}" srcOrd="13" destOrd="0" presId="urn:microsoft.com/office/officeart/2005/8/layout/cycle6"/>
    <dgm:cxn modelId="{4AC3E766-D917-45E2-9E5B-3B3549CA0F44}" type="presParOf" srcId="{87BA4DC7-2072-480B-86F8-B1BF358EEC73}" destId="{6D179127-81E4-4446-A348-AFCB776F0CE0}"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C6C99-408A-4A3C-8DED-BA80C23C86E7}">
      <dsp:nvSpPr>
        <dsp:cNvPr id="0" name=""/>
        <dsp:cNvSpPr/>
      </dsp:nvSpPr>
      <dsp:spPr>
        <a:xfrm>
          <a:off x="3351925" y="3290"/>
          <a:ext cx="1601948" cy="1041266"/>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You have a retirement benefit if you have a career appointment and work at least five years.</a:t>
          </a:r>
          <a:endParaRPr lang="en-US" sz="1200" b="1" kern="1200" dirty="0">
            <a:solidFill>
              <a:schemeClr val="tx1"/>
            </a:solidFill>
          </a:endParaRPr>
        </a:p>
      </dsp:txBody>
      <dsp:txXfrm>
        <a:off x="3402755" y="54120"/>
        <a:ext cx="1500288" cy="939606"/>
      </dsp:txXfrm>
    </dsp:sp>
    <dsp:sp modelId="{BF60C071-B3EA-4466-85F5-231B971BC3AD}">
      <dsp:nvSpPr>
        <dsp:cNvPr id="0" name=""/>
        <dsp:cNvSpPr/>
      </dsp:nvSpPr>
      <dsp:spPr>
        <a:xfrm>
          <a:off x="2074223" y="523923"/>
          <a:ext cx="4157352" cy="4157352"/>
        </a:xfrm>
        <a:custGeom>
          <a:avLst/>
          <a:gdLst/>
          <a:ahLst/>
          <a:cxnLst/>
          <a:rect l="0" t="0" r="0" b="0"/>
          <a:pathLst>
            <a:path>
              <a:moveTo>
                <a:pt x="2890634" y="165140"/>
              </a:moveTo>
              <a:arcTo wR="2078676" hR="2078676" stAng="17579559" swAng="1959537"/>
            </a:path>
          </a:pathLst>
        </a:custGeom>
        <a:noFill/>
        <a:ln w="9525" cap="flat" cmpd="sng" algn="ctr">
          <a:solidFill>
            <a:schemeClr val="tx1"/>
          </a:solidFill>
          <a:prstDash val="solid"/>
        </a:ln>
        <a:effectLst/>
      </dsp:spPr>
      <dsp:style>
        <a:lnRef idx="1">
          <a:scrgbClr r="0" g="0" b="0"/>
        </a:lnRef>
        <a:fillRef idx="0">
          <a:scrgbClr r="0" g="0" b="0"/>
        </a:fillRef>
        <a:effectRef idx="0">
          <a:scrgbClr r="0" g="0" b="0"/>
        </a:effectRef>
        <a:fontRef idx="minor"/>
      </dsp:style>
    </dsp:sp>
    <dsp:sp modelId="{8161F465-F831-41DB-97A9-1898D4EF2BFA}">
      <dsp:nvSpPr>
        <dsp:cNvPr id="0" name=""/>
        <dsp:cNvSpPr/>
      </dsp:nvSpPr>
      <dsp:spPr>
        <a:xfrm>
          <a:off x="5328864" y="1439620"/>
          <a:ext cx="1601948" cy="1041266"/>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You may be able to receive retirement credit for prior Federal civilian or Military service.</a:t>
          </a:r>
          <a:endParaRPr lang="en-US" sz="1200" b="1" kern="1200" dirty="0">
            <a:solidFill>
              <a:schemeClr val="tx1"/>
            </a:solidFill>
          </a:endParaRPr>
        </a:p>
      </dsp:txBody>
      <dsp:txXfrm>
        <a:off x="5379694" y="1490450"/>
        <a:ext cx="1500288" cy="939606"/>
      </dsp:txXfrm>
    </dsp:sp>
    <dsp:sp modelId="{1459EAA1-B944-40F7-AA7D-8BF921561B7D}">
      <dsp:nvSpPr>
        <dsp:cNvPr id="0" name=""/>
        <dsp:cNvSpPr/>
      </dsp:nvSpPr>
      <dsp:spPr>
        <a:xfrm>
          <a:off x="2074223" y="523923"/>
          <a:ext cx="4157352" cy="4157352"/>
        </a:xfrm>
        <a:custGeom>
          <a:avLst/>
          <a:gdLst/>
          <a:ahLst/>
          <a:cxnLst/>
          <a:rect l="0" t="0" r="0" b="0"/>
          <a:pathLst>
            <a:path>
              <a:moveTo>
                <a:pt x="4154522" y="1970241"/>
              </a:moveTo>
              <a:arcTo wR="2078676" hR="2078676" stAng="21420588" swAng="2194765"/>
            </a:path>
          </a:pathLst>
        </a:custGeom>
        <a:noFill/>
        <a:ln w="9525" cap="flat" cmpd="sng" algn="ctr">
          <a:solidFill>
            <a:schemeClr val="tx1"/>
          </a:solidFill>
          <a:prstDash val="solid"/>
        </a:ln>
        <a:effectLst/>
      </dsp:spPr>
      <dsp:style>
        <a:lnRef idx="1">
          <a:scrgbClr r="0" g="0" b="0"/>
        </a:lnRef>
        <a:fillRef idx="0">
          <a:scrgbClr r="0" g="0" b="0"/>
        </a:fillRef>
        <a:effectRef idx="0">
          <a:scrgbClr r="0" g="0" b="0"/>
        </a:effectRef>
        <a:fontRef idx="minor"/>
      </dsp:style>
    </dsp:sp>
    <dsp:sp modelId="{A8C3720B-561D-4A6D-B7E3-0AA3C17F9BA1}">
      <dsp:nvSpPr>
        <dsp:cNvPr id="0" name=""/>
        <dsp:cNvSpPr/>
      </dsp:nvSpPr>
      <dsp:spPr>
        <a:xfrm>
          <a:off x="4573740" y="3763650"/>
          <a:ext cx="1601948" cy="1041266"/>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Your TSP Account belongs to YOU!</a:t>
          </a:r>
          <a:endParaRPr lang="en-US" sz="1200" b="1" kern="1200" dirty="0">
            <a:solidFill>
              <a:schemeClr val="tx1"/>
            </a:solidFill>
          </a:endParaRPr>
        </a:p>
      </dsp:txBody>
      <dsp:txXfrm>
        <a:off x="4624570" y="3814480"/>
        <a:ext cx="1500288" cy="939606"/>
      </dsp:txXfrm>
    </dsp:sp>
    <dsp:sp modelId="{ACB21C6E-6373-4AF4-BD1B-66FB65386F59}">
      <dsp:nvSpPr>
        <dsp:cNvPr id="0" name=""/>
        <dsp:cNvSpPr/>
      </dsp:nvSpPr>
      <dsp:spPr>
        <a:xfrm>
          <a:off x="2074223" y="523923"/>
          <a:ext cx="4157352" cy="4157352"/>
        </a:xfrm>
        <a:custGeom>
          <a:avLst/>
          <a:gdLst/>
          <a:ahLst/>
          <a:cxnLst/>
          <a:rect l="0" t="0" r="0" b="0"/>
          <a:pathLst>
            <a:path>
              <a:moveTo>
                <a:pt x="2491270" y="4115992"/>
              </a:moveTo>
              <a:arcTo wR="2078676" hR="2078676" stAng="4713082" swAng="137383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DF4237E-4669-4B2C-9053-3E625CA1C862}">
      <dsp:nvSpPr>
        <dsp:cNvPr id="0" name=""/>
        <dsp:cNvSpPr/>
      </dsp:nvSpPr>
      <dsp:spPr>
        <a:xfrm>
          <a:off x="2130110" y="3763650"/>
          <a:ext cx="1601948" cy="1041266"/>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There is no guarantee that Social Security will stay in its current form.	</a:t>
          </a:r>
          <a:endParaRPr lang="en-US" sz="1200" b="1" kern="1200" dirty="0">
            <a:solidFill>
              <a:schemeClr val="tx1"/>
            </a:solidFill>
          </a:endParaRPr>
        </a:p>
      </dsp:txBody>
      <dsp:txXfrm>
        <a:off x="2180940" y="3814480"/>
        <a:ext cx="1500288" cy="939606"/>
      </dsp:txXfrm>
    </dsp:sp>
    <dsp:sp modelId="{4C0EDB1A-0B8D-4851-B73A-BF1029E32F5E}">
      <dsp:nvSpPr>
        <dsp:cNvPr id="0" name=""/>
        <dsp:cNvSpPr/>
      </dsp:nvSpPr>
      <dsp:spPr>
        <a:xfrm>
          <a:off x="2074223" y="523923"/>
          <a:ext cx="4157352" cy="4157352"/>
        </a:xfrm>
        <a:custGeom>
          <a:avLst/>
          <a:gdLst/>
          <a:ahLst/>
          <a:cxnLst/>
          <a:rect l="0" t="0" r="0" b="0"/>
          <a:pathLst>
            <a:path>
              <a:moveTo>
                <a:pt x="347086" y="3228672"/>
              </a:moveTo>
              <a:arcTo wR="2078676" hR="2078676" stAng="8784646" swAng="2194765"/>
            </a:path>
          </a:pathLst>
        </a:custGeom>
        <a:noFill/>
        <a:ln w="9525" cap="flat" cmpd="sng" algn="ctr">
          <a:solidFill>
            <a:schemeClr val="tx1"/>
          </a:solidFill>
          <a:prstDash val="solid"/>
        </a:ln>
        <a:effectLst/>
      </dsp:spPr>
      <dsp:style>
        <a:lnRef idx="1">
          <a:scrgbClr r="0" g="0" b="0"/>
        </a:lnRef>
        <a:fillRef idx="0">
          <a:scrgbClr r="0" g="0" b="0"/>
        </a:fillRef>
        <a:effectRef idx="0">
          <a:scrgbClr r="0" g="0" b="0"/>
        </a:effectRef>
        <a:fontRef idx="minor"/>
      </dsp:style>
    </dsp:sp>
    <dsp:sp modelId="{1923C54D-62DA-40AE-A0C9-B6353218CFC4}">
      <dsp:nvSpPr>
        <dsp:cNvPr id="0" name=""/>
        <dsp:cNvSpPr/>
      </dsp:nvSpPr>
      <dsp:spPr>
        <a:xfrm>
          <a:off x="1374987" y="1439620"/>
          <a:ext cx="1601948" cy="1041266"/>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Know that your Federal insurance benefits can be yours for life if you meet certain requirements</a:t>
          </a:r>
          <a:r>
            <a:rPr lang="en-US" sz="1200" kern="1200" dirty="0" smtClean="0">
              <a:solidFill>
                <a:schemeClr val="bg1"/>
              </a:solidFill>
            </a:rPr>
            <a:t>.</a:t>
          </a:r>
          <a:endParaRPr lang="en-US" sz="1200" kern="1200" dirty="0">
            <a:solidFill>
              <a:schemeClr val="bg1"/>
            </a:solidFill>
          </a:endParaRPr>
        </a:p>
      </dsp:txBody>
      <dsp:txXfrm>
        <a:off x="1425817" y="1490450"/>
        <a:ext cx="1500288" cy="939606"/>
      </dsp:txXfrm>
    </dsp:sp>
    <dsp:sp modelId="{6D179127-81E4-4446-A348-AFCB776F0CE0}">
      <dsp:nvSpPr>
        <dsp:cNvPr id="0" name=""/>
        <dsp:cNvSpPr/>
      </dsp:nvSpPr>
      <dsp:spPr>
        <a:xfrm>
          <a:off x="2074223" y="523923"/>
          <a:ext cx="4157352" cy="4157352"/>
        </a:xfrm>
        <a:custGeom>
          <a:avLst/>
          <a:gdLst/>
          <a:ahLst/>
          <a:cxnLst/>
          <a:rect l="0" t="0" r="0" b="0"/>
          <a:pathLst>
            <a:path>
              <a:moveTo>
                <a:pt x="362475" y="905838"/>
              </a:moveTo>
              <a:arcTo wR="2078676" hR="2078676" stAng="12860904" swAng="1959537"/>
            </a:path>
          </a:pathLst>
        </a:custGeom>
        <a:noFill/>
        <a:ln w="9525" cap="flat" cmpd="sng" algn="ctr">
          <a:solidFill>
            <a:schemeClr val="tx1"/>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pPr>
              <a:defRPr/>
            </a:pPr>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pPr>
              <a:defRPr/>
            </a:pPr>
            <a:fld id="{488CCB0F-1864-43A6-ADD4-2D891550D14A}" type="datetimeFigureOut">
              <a:rPr lang="en-US"/>
              <a:pPr>
                <a:defRPr/>
              </a:pPr>
              <a:t>11/1/2016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pPr>
              <a:defRPr/>
            </a:pPr>
            <a:fld id="{D1860223-945A-4CCE-91F7-FBB58938F8E6}" type="slidenum">
              <a:rPr lang="en-US"/>
              <a:pPr>
                <a:defRPr/>
              </a:pPr>
              <a:t>‹#›</a:t>
            </a:fld>
            <a:endParaRPr lang="en-US"/>
          </a:p>
        </p:txBody>
      </p:sp>
    </p:spTree>
    <p:extLst>
      <p:ext uri="{BB962C8B-B14F-4D97-AF65-F5344CB8AC3E}">
        <p14:creationId xmlns:p14="http://schemas.microsoft.com/office/powerpoint/2010/main" val="302559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BE6182DA-C908-4570-9BF6-2D71FBF95702}" type="datetimeFigureOut">
              <a:rPr lang="en-US" smtClean="0"/>
              <a:pPr/>
              <a:t>11/1/2016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C0EC0375-EB95-4B96-8786-A0C92AE3B755}" type="slidenum">
              <a:rPr lang="en-US" smtClean="0"/>
              <a:pPr/>
              <a:t>‹#›</a:t>
            </a:fld>
            <a:endParaRPr lang="en-US"/>
          </a:p>
        </p:txBody>
      </p:sp>
    </p:spTree>
    <p:extLst>
      <p:ext uri="{BB962C8B-B14F-4D97-AF65-F5344CB8AC3E}">
        <p14:creationId xmlns:p14="http://schemas.microsoft.com/office/powerpoint/2010/main" val="3747872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Every employee in</a:t>
            </a:r>
            <a:r>
              <a:rPr lang="en-US" baseline="0" dirty="0" smtClean="0"/>
              <a:t> in charge of planning their own retirement and making financial preparations for the future.  Disclaimer…</a:t>
            </a:r>
            <a:endParaRPr lang="en-US" dirty="0"/>
          </a:p>
        </p:txBody>
      </p:sp>
      <p:sp>
        <p:nvSpPr>
          <p:cNvPr id="4" name="Slide Number Placeholder 3"/>
          <p:cNvSpPr>
            <a:spLocks noGrp="1"/>
          </p:cNvSpPr>
          <p:nvPr>
            <p:ph type="sldNum" sz="quarter" idx="10"/>
          </p:nvPr>
        </p:nvSpPr>
        <p:spPr/>
        <p:txBody>
          <a:bodyPr/>
          <a:lstStyle/>
          <a:p>
            <a:fld id="{C0EC0375-EB95-4B96-8786-A0C92AE3B755}"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EC0375-EB95-4B96-8786-A0C92AE3B755}"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EC0375-EB95-4B96-8786-A0C92AE3B755}"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The Benefits and Retirement regulations have changed significantly since 2009.  </a:t>
            </a:r>
          </a:p>
          <a:p>
            <a:r>
              <a:rPr lang="en-US" dirty="0" smtClean="0"/>
              <a:t># Same sex marriage does not include</a:t>
            </a:r>
            <a:r>
              <a:rPr lang="en-US" baseline="0" dirty="0" smtClean="0"/>
              <a:t> civil unions or domestic partnerships.  Must be a valid marriage. </a:t>
            </a:r>
          </a:p>
          <a:p>
            <a:r>
              <a:rPr lang="en-US" baseline="0" dirty="0" smtClean="0"/>
              <a:t># Key date for determining retirement coverage is December 31, 2012</a:t>
            </a:r>
          </a:p>
          <a:p>
            <a:r>
              <a:rPr lang="en-US" baseline="0" dirty="0" smtClean="0"/>
              <a:t># Starting January 1, 2014, it is 100% service credit is given for Sick Leave. </a:t>
            </a:r>
          </a:p>
          <a:p>
            <a:r>
              <a:rPr lang="en-US" baseline="0" dirty="0" smtClean="0"/>
              <a:t>#Employees who previously worked under FERS and took a refund of their retirement contributions when they resigned, can now make a redeposit to OPM to have this time count in the computation of their annuity.  The time counts towards retirement eligibility.</a:t>
            </a:r>
          </a:p>
          <a:p>
            <a:r>
              <a:rPr lang="en-US" baseline="0" dirty="0" smtClean="0"/>
              <a:t>#DC Employees – creditable service issues are determined on a case by case basis</a:t>
            </a:r>
          </a:p>
          <a:p>
            <a:r>
              <a:rPr lang="en-US" baseline="0" dirty="0" smtClean="0"/>
              <a:t>#Part Time reemployment – This applies to reemployment for retired personnel in a limited appointment without an salary offset.  This is very limited authority and is mostly a staffing issue.  No additional retirement benefit.</a:t>
            </a:r>
          </a:p>
          <a:p>
            <a:r>
              <a:rPr lang="en-US" baseline="0" dirty="0" smtClean="0"/>
              <a:t>#This applies to individuals that took a refund of their retirement contributions for a period of service prior to October 1, 1990.  The new regulations changed the date to March 1, 1991.</a:t>
            </a:r>
          </a:p>
          <a:p>
            <a:r>
              <a:rPr lang="en-US" baseline="0" dirty="0" smtClean="0"/>
              <a:t>#The calculation of the High-3 for those individuals covered by CSRS with part time service on or after April 7, 1986 was revised.  </a:t>
            </a:r>
          </a:p>
          <a:p>
            <a:r>
              <a:rPr lang="en-US" baseline="0" dirty="0" smtClean="0"/>
              <a:t>#Individuals were offered a post-tax contribution opportunity in the Thrift Savings Plan.  Taxes are paid up front and earnings are tax-free if certain conditions are met at the time you draw the money out.  We are not tax advisors so we steer employees to their own financial advisors and to the TSP website.</a:t>
            </a:r>
          </a:p>
          <a:p>
            <a:endParaRPr lang="en-US" dirty="0"/>
          </a:p>
        </p:txBody>
      </p:sp>
      <p:sp>
        <p:nvSpPr>
          <p:cNvPr id="4" name="Slide Number Placeholder 3"/>
          <p:cNvSpPr>
            <a:spLocks noGrp="1"/>
          </p:cNvSpPr>
          <p:nvPr>
            <p:ph type="sldNum" sz="quarter" idx="10"/>
          </p:nvPr>
        </p:nvSpPr>
        <p:spPr/>
        <p:txBody>
          <a:bodyPr/>
          <a:lstStyle/>
          <a:p>
            <a:fld id="{C0EC0375-EB95-4B96-8786-A0C92AE3B755}"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emphasizes</a:t>
            </a:r>
            <a:r>
              <a:rPr lang="en-US" baseline="0" dirty="0" smtClean="0"/>
              <a:t> the importance that employees start their retirement planning as soon as they are hired.  We have ongoing educational articles, educate employees on the phone, </a:t>
            </a:r>
            <a:r>
              <a:rPr lang="en-US" baseline="0" dirty="0" err="1" smtClean="0"/>
              <a:t>AgLearn</a:t>
            </a:r>
            <a:r>
              <a:rPr lang="en-US" baseline="0" dirty="0" smtClean="0"/>
              <a:t> has a large selection of free courses geared towards benefits and retirement and OPM”s website has volumes of material.  </a:t>
            </a:r>
            <a:endParaRPr lang="en-US" dirty="0"/>
          </a:p>
        </p:txBody>
      </p:sp>
      <p:sp>
        <p:nvSpPr>
          <p:cNvPr id="4" name="Slide Number Placeholder 3"/>
          <p:cNvSpPr>
            <a:spLocks noGrp="1"/>
          </p:cNvSpPr>
          <p:nvPr>
            <p:ph type="sldNum" sz="quarter" idx="10"/>
          </p:nvPr>
        </p:nvSpPr>
        <p:spPr/>
        <p:txBody>
          <a:bodyPr/>
          <a:lstStyle/>
          <a:p>
            <a:fld id="{C0EC0375-EB95-4B96-8786-A0C92AE3B755}"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defined benefit plan requires</a:t>
            </a:r>
            <a:r>
              <a:rPr lang="en-US" baseline="0" dirty="0" smtClean="0"/>
              <a:t> a mandatory contribution from the employer/employee and after vested, in this case we are vested after 5 years of retirement covered service, provides a set benefit for the employees lifetime.</a:t>
            </a:r>
            <a:endParaRPr lang="en-US" dirty="0"/>
          </a:p>
        </p:txBody>
      </p:sp>
      <p:sp>
        <p:nvSpPr>
          <p:cNvPr id="4" name="Slide Number Placeholder 3"/>
          <p:cNvSpPr>
            <a:spLocks noGrp="1"/>
          </p:cNvSpPr>
          <p:nvPr>
            <p:ph type="sldNum" sz="quarter" idx="10"/>
          </p:nvPr>
        </p:nvSpPr>
        <p:spPr/>
        <p:txBody>
          <a:bodyPr/>
          <a:lstStyle/>
          <a:p>
            <a:fld id="{C0EC0375-EB95-4B96-8786-A0C92AE3B755}"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 included in interim</a:t>
            </a:r>
            <a:r>
              <a:rPr lang="en-US" baseline="0" dirty="0" smtClean="0"/>
              <a:t> pay</a:t>
            </a:r>
            <a:endParaRPr lang="en-US" dirty="0"/>
          </a:p>
        </p:txBody>
      </p:sp>
      <p:sp>
        <p:nvSpPr>
          <p:cNvPr id="4" name="Slide Number Placeholder 3"/>
          <p:cNvSpPr>
            <a:spLocks noGrp="1"/>
          </p:cNvSpPr>
          <p:nvPr>
            <p:ph type="sldNum" sz="quarter" idx="10"/>
          </p:nvPr>
        </p:nvSpPr>
        <p:spPr/>
        <p:txBody>
          <a:bodyPr/>
          <a:lstStyle/>
          <a:p>
            <a:fld id="{C0EC0375-EB95-4B96-8786-A0C92AE3B755}"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216C617-78D2-4B30-AAB1-12407352D5CD}" type="datetime1">
              <a:rPr lang="en-US" smtClean="0"/>
              <a:pPr>
                <a:defRPr/>
              </a:pPr>
              <a:t>11/1/2016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3C3CEEC-3CD0-46AB-8070-4036C9B9B1A4}" type="slidenum">
              <a:rPr lang="en-US" smtClean="0"/>
              <a:pPr>
                <a:defRPr/>
              </a:pPr>
              <a:t>‹#›</a:t>
            </a:fld>
            <a:endParaRPr lang="en-US"/>
          </a:p>
        </p:txBody>
      </p:sp>
    </p:spTree>
    <p:extLst>
      <p:ext uri="{BB962C8B-B14F-4D97-AF65-F5344CB8AC3E}">
        <p14:creationId xmlns:p14="http://schemas.microsoft.com/office/powerpoint/2010/main" val="1266545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3F99407-55B2-4D03-8D04-932B6971453C}" type="datetime1">
              <a:rPr lang="en-US" smtClean="0"/>
              <a:pPr>
                <a:defRPr/>
              </a:pPr>
              <a:t>11/1/2016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D8F676B-A1CB-44A9-A15E-02F007EB2198}" type="slidenum">
              <a:rPr lang="en-US" smtClean="0"/>
              <a:pPr>
                <a:defRPr/>
              </a:pPr>
              <a:t>‹#›</a:t>
            </a:fld>
            <a:endParaRPr lang="en-US"/>
          </a:p>
        </p:txBody>
      </p:sp>
    </p:spTree>
    <p:extLst>
      <p:ext uri="{BB962C8B-B14F-4D97-AF65-F5344CB8AC3E}">
        <p14:creationId xmlns:p14="http://schemas.microsoft.com/office/powerpoint/2010/main" val="587509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D762D8DA-FE84-47C4-B109-81E7BD2C46E3}" type="datetime1">
              <a:rPr lang="en-US" smtClean="0"/>
              <a:pPr>
                <a:defRPr/>
              </a:pPr>
              <a:t>11/1/2016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B4CC98A-2AEA-4779-9735-AAE35DBE5CC0}" type="slidenum">
              <a:rPr lang="en-US" smtClean="0"/>
              <a:pPr>
                <a:defRPr/>
              </a:pPr>
              <a:t>‹#›</a:t>
            </a:fld>
            <a:endParaRPr lang="en-US"/>
          </a:p>
        </p:txBody>
      </p:sp>
    </p:spTree>
    <p:extLst>
      <p:ext uri="{BB962C8B-B14F-4D97-AF65-F5344CB8AC3E}">
        <p14:creationId xmlns:p14="http://schemas.microsoft.com/office/powerpoint/2010/main" val="1285642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1D831197-EEC3-48C8-90A7-E4ACE88400D4}" type="datetime1">
              <a:rPr lang="en-US" smtClean="0"/>
              <a:pPr>
                <a:defRPr/>
              </a:pPr>
              <a:t>11/1/2016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0233C54-F133-47A0-B2D5-FFE7CAACEF04}" type="slidenum">
              <a:rPr lang="en-US" smtClean="0"/>
              <a:pPr>
                <a:defRPr/>
              </a:pPr>
              <a:t>‹#›</a:t>
            </a:fld>
            <a:endParaRPr lang="en-US"/>
          </a:p>
        </p:txBody>
      </p:sp>
    </p:spTree>
    <p:extLst>
      <p:ext uri="{BB962C8B-B14F-4D97-AF65-F5344CB8AC3E}">
        <p14:creationId xmlns:p14="http://schemas.microsoft.com/office/powerpoint/2010/main" val="2957975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E6BFCEAE-63F5-4BC6-B073-BE60C803F6F5}" type="datetime1">
              <a:rPr lang="en-US" smtClean="0"/>
              <a:pPr>
                <a:defRPr/>
              </a:pPr>
              <a:t>11/1/2016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E9E6D64-61C0-4713-8B97-C70CB487A7BD}" type="slidenum">
              <a:rPr lang="en-US" smtClean="0"/>
              <a:pPr>
                <a:defRPr/>
              </a:pPr>
              <a:t>‹#›</a:t>
            </a:fld>
            <a:endParaRPr lang="en-US"/>
          </a:p>
        </p:txBody>
      </p:sp>
    </p:spTree>
    <p:extLst>
      <p:ext uri="{BB962C8B-B14F-4D97-AF65-F5344CB8AC3E}">
        <p14:creationId xmlns:p14="http://schemas.microsoft.com/office/powerpoint/2010/main" val="325091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A71CC87E-2A64-4828-B446-28E0EA38DCF9}" type="datetime1">
              <a:rPr lang="en-US" smtClean="0"/>
              <a:pPr>
                <a:defRPr/>
              </a:pPr>
              <a:t>11/1/2016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FE7C8B8-8401-4EF3-83F5-43621C9DAE4E}" type="slidenum">
              <a:rPr lang="en-US" smtClean="0"/>
              <a:pPr>
                <a:defRPr/>
              </a:pPr>
              <a:t>‹#›</a:t>
            </a:fld>
            <a:endParaRPr lang="en-US"/>
          </a:p>
        </p:txBody>
      </p:sp>
    </p:spTree>
    <p:extLst>
      <p:ext uri="{BB962C8B-B14F-4D97-AF65-F5344CB8AC3E}">
        <p14:creationId xmlns:p14="http://schemas.microsoft.com/office/powerpoint/2010/main" val="4096590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F1C8A07-1897-446D-A044-9FCF19908F96}" type="datetime1">
              <a:rPr lang="en-US" smtClean="0"/>
              <a:pPr>
                <a:defRPr/>
              </a:pPr>
              <a:t>11/1/2016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A614D550-74E2-402D-A221-39510F619CB8}" type="slidenum">
              <a:rPr lang="en-US" smtClean="0"/>
              <a:pPr>
                <a:defRPr/>
              </a:pPr>
              <a:t>‹#›</a:t>
            </a:fld>
            <a:endParaRPr lang="en-US"/>
          </a:p>
        </p:txBody>
      </p:sp>
    </p:spTree>
    <p:extLst>
      <p:ext uri="{BB962C8B-B14F-4D97-AF65-F5344CB8AC3E}">
        <p14:creationId xmlns:p14="http://schemas.microsoft.com/office/powerpoint/2010/main" val="3180346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8A020766-28CB-42A2-A1EB-BE4CB9872CD9}" type="datetime1">
              <a:rPr lang="en-US" smtClean="0"/>
              <a:pPr>
                <a:defRPr/>
              </a:pPr>
              <a:t>11/1/2016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855D3B7-ABC7-4452-922E-062E66B6250D}" type="slidenum">
              <a:rPr lang="en-US" smtClean="0"/>
              <a:pPr>
                <a:defRPr/>
              </a:pPr>
              <a:t>‹#›</a:t>
            </a:fld>
            <a:endParaRPr lang="en-US"/>
          </a:p>
        </p:txBody>
      </p:sp>
    </p:spTree>
    <p:extLst>
      <p:ext uri="{BB962C8B-B14F-4D97-AF65-F5344CB8AC3E}">
        <p14:creationId xmlns:p14="http://schemas.microsoft.com/office/powerpoint/2010/main" val="2192763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CF91D7C6-6B55-4A48-9DE8-4D17EEDC8965}" type="datetime1">
              <a:rPr lang="en-US" smtClean="0"/>
              <a:pPr>
                <a:defRPr/>
              </a:pPr>
              <a:t>11/1/2016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B6491DA-CFEB-4284-8133-1AD1577FE0B1}" type="slidenum">
              <a:rPr lang="en-US" smtClean="0"/>
              <a:pPr>
                <a:defRPr/>
              </a:pPr>
              <a:t>‹#›</a:t>
            </a:fld>
            <a:endParaRPr lang="en-US"/>
          </a:p>
        </p:txBody>
      </p:sp>
    </p:spTree>
    <p:extLst>
      <p:ext uri="{BB962C8B-B14F-4D97-AF65-F5344CB8AC3E}">
        <p14:creationId xmlns:p14="http://schemas.microsoft.com/office/powerpoint/2010/main" val="348450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3DB1A92B-9146-4A9A-8EEE-15E67E2745BD}" type="datetime1">
              <a:rPr lang="en-US" smtClean="0"/>
              <a:pPr>
                <a:defRPr/>
              </a:pPr>
              <a:t>11/1/2016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7013C32-5356-46A7-8EC9-BF1F1D024D50}" type="slidenum">
              <a:rPr lang="en-US" smtClean="0"/>
              <a:pPr>
                <a:defRPr/>
              </a:pPr>
              <a:t>‹#›</a:t>
            </a:fld>
            <a:endParaRPr lang="en-US"/>
          </a:p>
        </p:txBody>
      </p:sp>
    </p:spTree>
    <p:extLst>
      <p:ext uri="{BB962C8B-B14F-4D97-AF65-F5344CB8AC3E}">
        <p14:creationId xmlns:p14="http://schemas.microsoft.com/office/powerpoint/2010/main" val="1319627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62C185DB-5EF0-4716-8832-E03797866BFC}" type="datetime1">
              <a:rPr lang="en-US" smtClean="0"/>
              <a:pPr>
                <a:defRPr/>
              </a:pPr>
              <a:t>11/1/2016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71D2BC4-4B87-41D1-89C0-6D01D4C36E94}" type="slidenum">
              <a:rPr lang="en-US" smtClean="0"/>
              <a:pPr>
                <a:defRPr/>
              </a:pPr>
              <a:t>‹#›</a:t>
            </a:fld>
            <a:endParaRPr lang="en-US"/>
          </a:p>
        </p:txBody>
      </p:sp>
    </p:spTree>
    <p:extLst>
      <p:ext uri="{BB962C8B-B14F-4D97-AF65-F5344CB8AC3E}">
        <p14:creationId xmlns:p14="http://schemas.microsoft.com/office/powerpoint/2010/main" val="3760632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1A4FFE92-328E-4E21-B81C-7D285BB5D96B}" type="datetime1">
              <a:rPr lang="en-US" smtClean="0"/>
              <a:pPr>
                <a:defRPr/>
              </a:pPr>
              <a:t>11/1/2016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87B146A-2174-4709-98E6-D0E28D313C35}" type="slidenum">
              <a:rPr lang="en-US" smtClean="0"/>
              <a:pPr>
                <a:defRPr/>
              </a:pPr>
              <a:t>‹#›</a:t>
            </a:fld>
            <a:endParaRPr lang="en-US"/>
          </a:p>
        </p:txBody>
      </p:sp>
    </p:spTree>
    <p:extLst>
      <p:ext uri="{BB962C8B-B14F-4D97-AF65-F5344CB8AC3E}">
        <p14:creationId xmlns:p14="http://schemas.microsoft.com/office/powerpoint/2010/main" val="5896384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ssa.gov/"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rot="21039923">
            <a:off x="536518" y="2115824"/>
            <a:ext cx="4743685" cy="3245509"/>
          </a:xfrm>
          <a:solidFill>
            <a:schemeClr val="accent3"/>
          </a:solidFill>
          <a:ln>
            <a:solidFill>
              <a:schemeClr val="tx1"/>
            </a:solidFill>
          </a:ln>
        </p:spPr>
        <p:txBody>
          <a:bodyPr/>
          <a:lstStyle/>
          <a:p>
            <a:r>
              <a:rPr lang="en-US" dirty="0" smtClean="0"/>
              <a:t>Retirement and Benefits</a:t>
            </a:r>
          </a:p>
        </p:txBody>
      </p:sp>
      <p:pic>
        <p:nvPicPr>
          <p:cNvPr id="2052" name="Picture 8" descr=" SigLockup Master PwPt.4c-whitebg.png"/>
          <p:cNvPicPr>
            <a:picLocks noChangeAspect="1"/>
          </p:cNvPicPr>
          <p:nvPr/>
        </p:nvPicPr>
        <p:blipFill>
          <a:blip r:embed="rId2" cstate="print"/>
          <a:srcRect/>
          <a:stretch>
            <a:fillRect/>
          </a:stretch>
        </p:blipFill>
        <p:spPr bwMode="auto">
          <a:xfrm>
            <a:off x="238125" y="141288"/>
            <a:ext cx="2882900" cy="431800"/>
          </a:xfrm>
          <a:prstGeom prst="rect">
            <a:avLst/>
          </a:prstGeom>
          <a:noFill/>
          <a:ln w="9525">
            <a:noFill/>
            <a:miter lim="800000"/>
            <a:headEnd/>
            <a:tailEnd/>
          </a:ln>
        </p:spPr>
      </p:pic>
      <p:cxnSp>
        <p:nvCxnSpPr>
          <p:cNvPr id="5" name="Straight Connector 4"/>
          <p:cNvCxnSpPr/>
          <p:nvPr/>
        </p:nvCxnSpPr>
        <p:spPr>
          <a:xfrm>
            <a:off x="0" y="706438"/>
            <a:ext cx="9144000"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54" name="TextBox 3"/>
          <p:cNvSpPr txBox="1">
            <a:spLocks noChangeArrowheads="1"/>
          </p:cNvSpPr>
          <p:nvPr/>
        </p:nvSpPr>
        <p:spPr bwMode="auto">
          <a:xfrm>
            <a:off x="238125" y="971550"/>
            <a:ext cx="5241925" cy="461665"/>
          </a:xfrm>
          <a:prstGeom prst="rect">
            <a:avLst/>
          </a:prstGeom>
          <a:noFill/>
          <a:ln w="9525">
            <a:noFill/>
            <a:miter lim="800000"/>
            <a:headEnd/>
            <a:tailEnd/>
          </a:ln>
        </p:spPr>
        <p:txBody>
          <a:bodyPr wrap="square">
            <a:spAutoFit/>
          </a:bodyPr>
          <a:lstStyle/>
          <a:p>
            <a:r>
              <a:rPr lang="en-US" sz="2400" dirty="0" smtClean="0"/>
              <a:t>Food Safety and Inspection Service</a:t>
            </a:r>
            <a:endParaRPr lang="en-US" sz="24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057400"/>
            <a:ext cx="2514600" cy="3810000"/>
          </a:xfrm>
          <a:prstGeom prst="rect">
            <a:avLst/>
          </a:prstGeom>
        </p:spPr>
      </p:pic>
    </p:spTree>
    <p:extLst>
      <p:ext uri="{BB962C8B-B14F-4D97-AF65-F5344CB8AC3E}">
        <p14:creationId xmlns:p14="http://schemas.microsoft.com/office/powerpoint/2010/main" val="16422079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solidFill>
          </a:ln>
        </p:spPr>
        <p:txBody>
          <a:bodyPr>
            <a:normAutofit/>
          </a:bodyPr>
          <a:lstStyle/>
          <a:p>
            <a:pPr algn="ctr"/>
            <a:r>
              <a:rPr lang="en-US" sz="3200" dirty="0" smtClean="0"/>
              <a:t>Marcie Noyes, HR Benefits Specialist </a:t>
            </a:r>
            <a:endParaRPr lang="en-US" sz="3200" dirty="0"/>
          </a:p>
        </p:txBody>
      </p:sp>
      <p:sp>
        <p:nvSpPr>
          <p:cNvPr id="5" name="Content Placeholder 4"/>
          <p:cNvSpPr>
            <a:spLocks noGrp="1"/>
          </p:cNvSpPr>
          <p:nvPr>
            <p:ph idx="1"/>
          </p:nvPr>
        </p:nvSpPr>
        <p:spPr>
          <a:xfrm rot="21335486">
            <a:off x="552761" y="5181132"/>
            <a:ext cx="8229600" cy="689628"/>
          </a:xfrm>
          <a:solidFill>
            <a:schemeClr val="accent3"/>
          </a:solidFill>
          <a:ln>
            <a:solidFill>
              <a:schemeClr val="tx1"/>
            </a:solidFill>
          </a:ln>
        </p:spPr>
        <p:txBody>
          <a:bodyPr rtlCol="0">
            <a:normAutofit/>
          </a:bodyPr>
          <a:lstStyle/>
          <a:p>
            <a:pPr marL="0" indent="0">
              <a:buNone/>
              <a:defRPr/>
            </a:pPr>
            <a:r>
              <a:rPr lang="en-US" sz="1400" dirty="0" smtClean="0"/>
              <a:t>Disclaimer: Any information that you take away today should be discussed with a financial professional for your own decision-making and individual </a:t>
            </a:r>
            <a:r>
              <a:rPr lang="en-US" sz="1400" dirty="0"/>
              <a:t>planning </a:t>
            </a:r>
            <a:r>
              <a:rPr lang="en-US" sz="1400" dirty="0" smtClean="0"/>
              <a:t>purposes.</a:t>
            </a:r>
          </a:p>
          <a:p>
            <a:pPr marL="0" indent="0">
              <a:buNone/>
              <a:defRPr/>
            </a:pPr>
            <a:endParaRPr lang="en-US" sz="1400" dirty="0" smtClean="0"/>
          </a:p>
        </p:txBody>
      </p:sp>
      <p:sp>
        <p:nvSpPr>
          <p:cNvPr id="4" name="Slide Number Placeholder 3"/>
          <p:cNvSpPr>
            <a:spLocks noGrp="1"/>
          </p:cNvSpPr>
          <p:nvPr>
            <p:ph type="sldNum" sz="quarter" idx="12"/>
          </p:nvPr>
        </p:nvSpPr>
        <p:spPr/>
        <p:txBody>
          <a:bodyPr>
            <a:normAutofit/>
          </a:bodyPr>
          <a:lstStyle/>
          <a:p>
            <a:pPr>
              <a:defRPr/>
            </a:pPr>
            <a:fld id="{AD8F676B-A1CB-44A9-A15E-02F007EB2198}" type="slidenum">
              <a:rPr lang="en-US" smtClean="0"/>
              <a:pPr>
                <a:defRPr/>
              </a:pPr>
              <a:t>2</a:t>
            </a:fld>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5001" y="1981200"/>
            <a:ext cx="4876800" cy="281939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81000"/>
            <a:ext cx="8229600" cy="990600"/>
          </a:xfrm>
          <a:solidFill>
            <a:schemeClr val="accent3"/>
          </a:solidFill>
          <a:ln>
            <a:solidFill>
              <a:schemeClr val="tx1"/>
            </a:solidFill>
          </a:ln>
        </p:spPr>
        <p:txBody>
          <a:bodyPr>
            <a:normAutofit/>
          </a:bodyPr>
          <a:lstStyle/>
          <a:p>
            <a:pPr algn="ctr" eaLnBrk="1" hangingPunct="1"/>
            <a:r>
              <a:rPr lang="en-US" sz="4000" b="1" dirty="0" smtClean="0"/>
              <a:t>OBJECTIVES</a:t>
            </a:r>
          </a:p>
        </p:txBody>
      </p:sp>
      <p:sp>
        <p:nvSpPr>
          <p:cNvPr id="3" name="Content Placeholder 2"/>
          <p:cNvSpPr>
            <a:spLocks noGrp="1"/>
          </p:cNvSpPr>
          <p:nvPr>
            <p:ph idx="1"/>
          </p:nvPr>
        </p:nvSpPr>
        <p:spPr>
          <a:xfrm>
            <a:off x="457200" y="1600200"/>
            <a:ext cx="8229600" cy="2590800"/>
          </a:xfrm>
        </p:spPr>
        <p:txBody>
          <a:bodyPr rtlCol="0">
            <a:normAutofit fontScale="85000" lnSpcReduction="20000"/>
          </a:bodyPr>
          <a:lstStyle/>
          <a:p>
            <a:pPr eaLnBrk="1" fontAlgn="auto" hangingPunct="1">
              <a:spcAft>
                <a:spcPts val="0"/>
              </a:spcAft>
              <a:buFont typeface="Wingdings" panose="05000000000000000000" pitchFamily="2" charset="2"/>
              <a:buChar char="ü"/>
              <a:defRPr/>
            </a:pPr>
            <a:r>
              <a:rPr lang="en-US" sz="3300" dirty="0" smtClean="0"/>
              <a:t>Know your benefits</a:t>
            </a:r>
          </a:p>
          <a:p>
            <a:pPr eaLnBrk="1" fontAlgn="auto" hangingPunct="1">
              <a:spcAft>
                <a:spcPts val="0"/>
              </a:spcAft>
              <a:buFont typeface="Wingdings" panose="05000000000000000000" pitchFamily="2" charset="2"/>
              <a:buChar char="ü"/>
              <a:defRPr/>
            </a:pPr>
            <a:r>
              <a:rPr lang="en-US" sz="3300" dirty="0" smtClean="0"/>
              <a:t>Retirement eligibility</a:t>
            </a:r>
          </a:p>
          <a:p>
            <a:pPr eaLnBrk="1" fontAlgn="auto" hangingPunct="1">
              <a:spcAft>
                <a:spcPts val="0"/>
              </a:spcAft>
              <a:buFont typeface="Wingdings" panose="05000000000000000000" pitchFamily="2" charset="2"/>
              <a:buChar char="ü"/>
              <a:defRPr/>
            </a:pPr>
            <a:r>
              <a:rPr lang="en-US" sz="3300" dirty="0" smtClean="0"/>
              <a:t>Life events</a:t>
            </a:r>
          </a:p>
          <a:p>
            <a:pPr eaLnBrk="1" fontAlgn="auto" hangingPunct="1">
              <a:spcAft>
                <a:spcPts val="0"/>
              </a:spcAft>
              <a:buFont typeface="Wingdings" panose="05000000000000000000" pitchFamily="2" charset="2"/>
              <a:buChar char="ü"/>
              <a:defRPr/>
            </a:pPr>
            <a:r>
              <a:rPr lang="en-US" sz="3300" dirty="0" smtClean="0"/>
              <a:t>Setting goals for retirement</a:t>
            </a:r>
          </a:p>
          <a:p>
            <a:pPr eaLnBrk="1" fontAlgn="auto" hangingPunct="1">
              <a:spcAft>
                <a:spcPts val="0"/>
              </a:spcAft>
              <a:buFont typeface="Wingdings" panose="05000000000000000000" pitchFamily="2" charset="2"/>
              <a:buChar char="ü"/>
              <a:defRPr/>
            </a:pPr>
            <a:r>
              <a:rPr lang="en-US" sz="3300" dirty="0" smtClean="0"/>
              <a:t>Protecting and building your future and that of your family</a:t>
            </a:r>
          </a:p>
          <a:p>
            <a:pPr eaLnBrk="1" fontAlgn="auto" hangingPunct="1">
              <a:spcAft>
                <a:spcPts val="0"/>
              </a:spcAft>
              <a:buFont typeface="Arial" pitchFamily="34" charset="0"/>
              <a:buChar char="•"/>
              <a:defRPr/>
            </a:pPr>
            <a:endParaRPr lang="en-US" dirty="0" smtClean="0"/>
          </a:p>
        </p:txBody>
      </p:sp>
      <p:sp>
        <p:nvSpPr>
          <p:cNvPr id="4" name="Slide Number Placeholder 3"/>
          <p:cNvSpPr>
            <a:spLocks noGrp="1"/>
          </p:cNvSpPr>
          <p:nvPr>
            <p:ph type="sldNum" sz="quarter" idx="12"/>
          </p:nvPr>
        </p:nvSpPr>
        <p:spPr/>
        <p:txBody>
          <a:bodyPr>
            <a:normAutofit/>
          </a:bodyPr>
          <a:lstStyle/>
          <a:p>
            <a:pPr>
              <a:defRPr/>
            </a:pPr>
            <a:fld id="{AD8F676B-A1CB-44A9-A15E-02F007EB2198}" type="slidenum">
              <a:rPr lang="en-US" smtClean="0"/>
              <a:pPr>
                <a:defRPr/>
              </a:pPr>
              <a:t>3</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76390">
            <a:off x="3352800" y="4267200"/>
            <a:ext cx="3600450" cy="21336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a:solidFill>
            <a:schemeClr val="accent3"/>
          </a:solidFill>
          <a:ln>
            <a:solidFill>
              <a:schemeClr val="tx1"/>
            </a:solidFill>
          </a:ln>
        </p:spPr>
        <p:txBody>
          <a:bodyPr>
            <a:normAutofit/>
          </a:bodyPr>
          <a:lstStyle/>
          <a:p>
            <a:pPr algn="ctr"/>
            <a:r>
              <a:rPr lang="en-US" sz="4000" b="1" dirty="0" smtClean="0"/>
              <a:t>               Definitions</a:t>
            </a:r>
            <a:endParaRPr lang="en-US" sz="4000" b="1" dirty="0"/>
          </a:p>
        </p:txBody>
      </p:sp>
      <p:sp>
        <p:nvSpPr>
          <p:cNvPr id="7" name="Content Placeholder 6"/>
          <p:cNvSpPr>
            <a:spLocks noGrp="1"/>
          </p:cNvSpPr>
          <p:nvPr>
            <p:ph idx="1"/>
          </p:nvPr>
        </p:nvSpPr>
        <p:spPr>
          <a:xfrm>
            <a:off x="533400" y="1828800"/>
            <a:ext cx="8229600" cy="4495800"/>
          </a:xfrm>
        </p:spPr>
        <p:txBody>
          <a:bodyPr>
            <a:normAutofit/>
          </a:bodyPr>
          <a:lstStyle/>
          <a:p>
            <a:pPr marL="0" indent="0" eaLnBrk="1" hangingPunct="1">
              <a:buNone/>
            </a:pPr>
            <a:r>
              <a:rPr lang="en-US" sz="2000" b="1" dirty="0" smtClean="0"/>
              <a:t>CSRS</a:t>
            </a:r>
            <a:r>
              <a:rPr lang="en-US" sz="2000" dirty="0" smtClean="0"/>
              <a:t> – Civil Service Retirement System</a:t>
            </a:r>
          </a:p>
          <a:p>
            <a:pPr marL="0" indent="0" eaLnBrk="1" hangingPunct="1">
              <a:buNone/>
            </a:pPr>
            <a:r>
              <a:rPr lang="en-US" sz="2000" b="1" dirty="0" smtClean="0"/>
              <a:t>FEHB </a:t>
            </a:r>
            <a:r>
              <a:rPr lang="en-US" sz="2000" dirty="0" smtClean="0"/>
              <a:t>– Federal Employees Health Benefits</a:t>
            </a:r>
          </a:p>
          <a:p>
            <a:pPr marL="0" indent="0" eaLnBrk="1" hangingPunct="1">
              <a:buNone/>
            </a:pPr>
            <a:r>
              <a:rPr lang="en-US" sz="2000" b="1" dirty="0" smtClean="0"/>
              <a:t>FEGLI</a:t>
            </a:r>
            <a:r>
              <a:rPr lang="en-US" sz="2000" dirty="0" smtClean="0"/>
              <a:t> – Federal Employees Group Life Insurance</a:t>
            </a:r>
            <a:endParaRPr lang="en-US" sz="2000" b="1" dirty="0" smtClean="0"/>
          </a:p>
          <a:p>
            <a:pPr marL="0" indent="0" eaLnBrk="1" hangingPunct="1">
              <a:buNone/>
            </a:pPr>
            <a:r>
              <a:rPr lang="en-US" sz="2000" b="1" dirty="0" smtClean="0"/>
              <a:t>FERS</a:t>
            </a:r>
            <a:r>
              <a:rPr lang="en-US" sz="2000" dirty="0" smtClean="0"/>
              <a:t> – Federal Employees Retirement System</a:t>
            </a:r>
          </a:p>
          <a:p>
            <a:pPr marL="0" indent="0">
              <a:buNone/>
            </a:pPr>
            <a:r>
              <a:rPr lang="en-US" sz="2000" b="1" dirty="0" smtClean="0"/>
              <a:t>FERS-RAE</a:t>
            </a:r>
            <a:r>
              <a:rPr lang="en-US" sz="2000" dirty="0" smtClean="0"/>
              <a:t>  </a:t>
            </a:r>
            <a:r>
              <a:rPr lang="en-US" sz="2000" dirty="0"/>
              <a:t>– Revised </a:t>
            </a:r>
            <a:r>
              <a:rPr lang="en-US" sz="2000" dirty="0" smtClean="0"/>
              <a:t>Annuity Employees</a:t>
            </a:r>
          </a:p>
          <a:p>
            <a:pPr marL="0" indent="0" eaLnBrk="1" hangingPunct="1">
              <a:buNone/>
            </a:pPr>
            <a:r>
              <a:rPr lang="en-US" sz="2000" b="1" dirty="0" smtClean="0"/>
              <a:t>FERS-FRAE</a:t>
            </a:r>
            <a:r>
              <a:rPr lang="en-US" sz="2000" dirty="0" smtClean="0"/>
              <a:t> – Further Revised Annuity Employees</a:t>
            </a:r>
            <a:endParaRPr lang="en-US" sz="2000" b="1" u="sng" dirty="0" smtClean="0"/>
          </a:p>
          <a:p>
            <a:pPr marL="0" indent="0" eaLnBrk="1" hangingPunct="1">
              <a:buNone/>
            </a:pPr>
            <a:r>
              <a:rPr lang="en-US" sz="2000" b="1" dirty="0" smtClean="0"/>
              <a:t>LWOP</a:t>
            </a:r>
            <a:r>
              <a:rPr lang="en-US" sz="2000" dirty="0" smtClean="0"/>
              <a:t> – Leave Without Pay</a:t>
            </a:r>
          </a:p>
          <a:p>
            <a:pPr marL="0" indent="0" eaLnBrk="1" hangingPunct="1">
              <a:buNone/>
            </a:pPr>
            <a:r>
              <a:rPr lang="en-US" sz="2000" b="1" dirty="0" smtClean="0"/>
              <a:t>MRA</a:t>
            </a:r>
            <a:r>
              <a:rPr lang="en-US" sz="2000" dirty="0" smtClean="0"/>
              <a:t> – Minimum Retirement Age</a:t>
            </a:r>
          </a:p>
          <a:p>
            <a:pPr marL="0" indent="0" eaLnBrk="1" hangingPunct="1">
              <a:buNone/>
            </a:pPr>
            <a:r>
              <a:rPr lang="en-US" sz="2000" b="1" dirty="0" smtClean="0"/>
              <a:t>OPM</a:t>
            </a:r>
            <a:r>
              <a:rPr lang="en-US" sz="2000" dirty="0" smtClean="0"/>
              <a:t> – Office of Personnel Management</a:t>
            </a:r>
          </a:p>
          <a:p>
            <a:pPr marL="0" indent="0" eaLnBrk="1" hangingPunct="1">
              <a:buNone/>
            </a:pPr>
            <a:r>
              <a:rPr lang="en-US" sz="2000" b="1" dirty="0" smtClean="0"/>
              <a:t>OWCP</a:t>
            </a:r>
            <a:r>
              <a:rPr lang="en-US" sz="2000" dirty="0" smtClean="0"/>
              <a:t> – Office of Workers’ Compensation Programs</a:t>
            </a:r>
          </a:p>
          <a:p>
            <a:pPr marL="0" indent="0" eaLnBrk="1" hangingPunct="1">
              <a:buNone/>
            </a:pPr>
            <a:r>
              <a:rPr lang="en-US" sz="2000" b="1" dirty="0" smtClean="0"/>
              <a:t>OASDI (FICA) </a:t>
            </a:r>
            <a:r>
              <a:rPr lang="en-US" sz="2000" dirty="0" smtClean="0"/>
              <a:t>– Old Age and Survivors Disability Insurance (Social Security)</a:t>
            </a:r>
          </a:p>
          <a:p>
            <a:pPr marL="0" indent="0">
              <a:buNone/>
            </a:pPr>
            <a:r>
              <a:rPr lang="en-US" sz="2000" b="1" dirty="0" smtClean="0"/>
              <a:t>USERRA </a:t>
            </a:r>
            <a:r>
              <a:rPr lang="en-US" sz="2000" dirty="0" smtClean="0"/>
              <a:t>–</a:t>
            </a:r>
            <a:r>
              <a:rPr lang="en-US" sz="2000" b="1" dirty="0" smtClean="0"/>
              <a:t> </a:t>
            </a:r>
            <a:r>
              <a:rPr lang="en-US" sz="2000" dirty="0" smtClean="0"/>
              <a:t>Uniformed Services Employment and Reemployment Rights Act </a:t>
            </a:r>
          </a:p>
          <a:p>
            <a:pPr marL="0" indent="0" eaLnBrk="1" hangingPunct="1">
              <a:buNone/>
            </a:pPr>
            <a:endParaRPr lang="en-US" sz="2200" dirty="0" smtClean="0"/>
          </a:p>
        </p:txBody>
      </p:sp>
      <p:sp>
        <p:nvSpPr>
          <p:cNvPr id="4" name="Slide Number Placeholder 3"/>
          <p:cNvSpPr>
            <a:spLocks noGrp="1"/>
          </p:cNvSpPr>
          <p:nvPr>
            <p:ph type="sldNum" sz="quarter" idx="12"/>
          </p:nvPr>
        </p:nvSpPr>
        <p:spPr/>
        <p:txBody>
          <a:bodyPr>
            <a:normAutofit/>
          </a:bodyPr>
          <a:lstStyle/>
          <a:p>
            <a:pPr>
              <a:defRPr/>
            </a:pPr>
            <a:fld id="{AD8F676B-A1CB-44A9-A15E-02F007EB2198}" type="slidenum">
              <a:rPr lang="en-US" smtClean="0"/>
              <a:pPr>
                <a:defRPr/>
              </a:pPr>
              <a:t>4</a:t>
            </a:fld>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457200"/>
            <a:ext cx="3790950" cy="1143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0"/>
            <a:ext cx="8229600" cy="838200"/>
          </a:xfrm>
          <a:solidFill>
            <a:schemeClr val="accent3"/>
          </a:solidFill>
          <a:ln>
            <a:solidFill>
              <a:schemeClr val="tx1"/>
            </a:solidFill>
          </a:ln>
        </p:spPr>
        <p:txBody>
          <a:bodyPr rtlCol="0">
            <a:normAutofit/>
          </a:bodyPr>
          <a:lstStyle/>
          <a:p>
            <a:pPr algn="ctr" eaLnBrk="1" fontAlgn="auto" hangingPunct="1">
              <a:spcAft>
                <a:spcPts val="0"/>
              </a:spcAft>
              <a:defRPr/>
            </a:pPr>
            <a:r>
              <a:rPr lang="en-US" sz="4000" b="1" dirty="0" smtClean="0"/>
              <a:t>Recent Changes</a:t>
            </a:r>
            <a:r>
              <a:rPr lang="en-US" sz="4000" dirty="0" smtClean="0"/>
              <a:t> </a:t>
            </a:r>
          </a:p>
        </p:txBody>
      </p:sp>
      <p:sp>
        <p:nvSpPr>
          <p:cNvPr id="4099" name="Content Placeholder 2"/>
          <p:cNvSpPr>
            <a:spLocks noGrp="1"/>
          </p:cNvSpPr>
          <p:nvPr>
            <p:ph idx="1"/>
          </p:nvPr>
        </p:nvSpPr>
        <p:spPr>
          <a:xfrm>
            <a:off x="476865" y="2057400"/>
            <a:ext cx="8229600" cy="4724400"/>
          </a:xfrm>
        </p:spPr>
        <p:txBody>
          <a:bodyPr>
            <a:normAutofit lnSpcReduction="10000"/>
          </a:bodyPr>
          <a:lstStyle/>
          <a:p>
            <a:pPr eaLnBrk="1" hangingPunct="1"/>
            <a:r>
              <a:rPr lang="en-US" sz="2000" dirty="0" smtClean="0"/>
              <a:t>Self plus One Health Insurance (2015)</a:t>
            </a:r>
          </a:p>
          <a:p>
            <a:pPr eaLnBrk="1" hangingPunct="1"/>
            <a:r>
              <a:rPr lang="en-US" sz="2000" dirty="0" smtClean="0"/>
              <a:t>TSP New Employee Auto 3% contribution</a:t>
            </a:r>
          </a:p>
          <a:p>
            <a:pPr eaLnBrk="1" hangingPunct="1"/>
            <a:r>
              <a:rPr lang="en-US" sz="2000" dirty="0" smtClean="0"/>
              <a:t>TSP New Employee Auto Life Cycle distribution</a:t>
            </a:r>
          </a:p>
          <a:p>
            <a:r>
              <a:rPr lang="en-US" sz="2000" dirty="0" smtClean="0"/>
              <a:t>Affordable Care Act-coverage for children between ages of 22-26; married children; children with or eligible for employer-provided health insurance; stepchildren; and eligible foster children.</a:t>
            </a:r>
          </a:p>
          <a:p>
            <a:r>
              <a:rPr lang="en-US" sz="2000" dirty="0" smtClean="0"/>
              <a:t>Certain Temporary and Intermittent employees may be eligible to enroll in Federal Employee Health Benefits after 11/17/2014.</a:t>
            </a:r>
          </a:p>
          <a:p>
            <a:r>
              <a:rPr lang="en-US" sz="2000" dirty="0" smtClean="0"/>
              <a:t>Flexible Spending Account Carryover (New in 2015).</a:t>
            </a:r>
          </a:p>
          <a:p>
            <a:pPr marL="0" indent="0">
              <a:buNone/>
            </a:pPr>
            <a:r>
              <a:rPr lang="en-US" sz="1500" dirty="0" smtClean="0"/>
              <a:t>•</a:t>
            </a:r>
            <a:r>
              <a:rPr lang="en-US" sz="2000" dirty="0" smtClean="0"/>
              <a:t>    New FEGLI premium rates for Option B - Additional, Option C – Family, </a:t>
            </a:r>
          </a:p>
          <a:p>
            <a:pPr marL="0" indent="0" algn="just">
              <a:buNone/>
            </a:pPr>
            <a:r>
              <a:rPr lang="en-US" sz="2000" dirty="0" smtClean="0"/>
              <a:t>      and Post-Retirement Basic coverage (January 2016)     </a:t>
            </a:r>
          </a:p>
          <a:p>
            <a:r>
              <a:rPr lang="en-US" sz="2000" dirty="0" smtClean="0"/>
              <a:t>Revised FEGLI regulations </a:t>
            </a:r>
          </a:p>
          <a:p>
            <a:pPr lvl="1"/>
            <a:r>
              <a:rPr lang="en-US" sz="1600" dirty="0" smtClean="0"/>
              <a:t>Option B and C elections at retirement</a:t>
            </a:r>
          </a:p>
          <a:p>
            <a:pPr lvl="1"/>
            <a:r>
              <a:rPr lang="en-US" sz="1600" dirty="0" smtClean="0"/>
              <a:t>No additional election at age 65</a:t>
            </a:r>
          </a:p>
          <a:p>
            <a:pPr lvl="1"/>
            <a:r>
              <a:rPr lang="en-US" sz="1600" dirty="0" smtClean="0"/>
              <a:t>Power of Attorney may now make some elections on behalf of employee</a:t>
            </a:r>
          </a:p>
          <a:p>
            <a:pPr lvl="1"/>
            <a:endParaRPr lang="en-US" sz="1600" dirty="0" smtClean="0"/>
          </a:p>
          <a:p>
            <a:pPr lvl="1"/>
            <a:endParaRPr lang="en-US" sz="1600" dirty="0" smtClean="0"/>
          </a:p>
          <a:p>
            <a:endParaRPr lang="en-US" sz="2000" dirty="0" smtClean="0"/>
          </a:p>
        </p:txBody>
      </p:sp>
      <p:sp>
        <p:nvSpPr>
          <p:cNvPr id="4" name="Slide Number Placeholder 3"/>
          <p:cNvSpPr>
            <a:spLocks noGrp="1"/>
          </p:cNvSpPr>
          <p:nvPr>
            <p:ph type="sldNum" sz="quarter" idx="12"/>
          </p:nvPr>
        </p:nvSpPr>
        <p:spPr/>
        <p:txBody>
          <a:bodyPr>
            <a:normAutofit/>
          </a:bodyPr>
          <a:lstStyle/>
          <a:p>
            <a:pPr>
              <a:defRPr/>
            </a:pPr>
            <a:fld id="{AD8F676B-A1CB-44A9-A15E-02F007EB2198}" type="slidenum">
              <a:rPr lang="en-US" smtClean="0"/>
              <a:pPr>
                <a:defRPr/>
              </a:pPr>
              <a:t>5</a:t>
            </a:fld>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0"/>
            <a:ext cx="1524000" cy="111442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932688"/>
          </a:xfrm>
          <a:ln>
            <a:solidFill>
              <a:schemeClr val="tx1"/>
            </a:solidFill>
          </a:ln>
        </p:spPr>
        <p:txBody>
          <a:bodyPr rtlCol="0">
            <a:normAutofit/>
          </a:bodyPr>
          <a:lstStyle/>
          <a:p>
            <a:pPr algn="ctr" eaLnBrk="1" fontAlgn="auto" hangingPunct="1">
              <a:spcAft>
                <a:spcPts val="0"/>
              </a:spcAft>
              <a:defRPr/>
            </a:pPr>
            <a:r>
              <a:rPr lang="en-US" b="1" dirty="0" smtClean="0"/>
              <a:t>Benefit &amp; Retirement Awareness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90639941"/>
              </p:ext>
            </p:extLst>
          </p:nvPr>
        </p:nvGraphicFramePr>
        <p:xfrm>
          <a:off x="381000" y="1752600"/>
          <a:ext cx="83058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a:bodyPr>
          <a:lstStyle/>
          <a:p>
            <a:pPr>
              <a:defRPr/>
            </a:pPr>
            <a:fld id="{AD8F676B-A1CB-44A9-A15E-02F007EB2198}"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a:xfrm>
            <a:off x="457200" y="704088"/>
            <a:ext cx="8229600" cy="743712"/>
          </a:xfrm>
          <a:ln>
            <a:solidFill>
              <a:schemeClr val="tx1"/>
            </a:solidFill>
          </a:ln>
        </p:spPr>
        <p:txBody>
          <a:bodyPr>
            <a:normAutofit fontScale="90000"/>
          </a:bodyPr>
          <a:lstStyle/>
          <a:p>
            <a:pPr algn="ctr" eaLnBrk="1" hangingPunct="1"/>
            <a:r>
              <a:rPr lang="en-US" b="1" dirty="0" smtClean="0"/>
              <a:t>Benefit Plans</a:t>
            </a:r>
          </a:p>
        </p:txBody>
      </p:sp>
      <p:sp>
        <p:nvSpPr>
          <p:cNvPr id="6" name="Content Placeholder 5"/>
          <p:cNvSpPr>
            <a:spLocks noGrp="1"/>
          </p:cNvSpPr>
          <p:nvPr>
            <p:ph sz="half" idx="2"/>
          </p:nvPr>
        </p:nvSpPr>
        <p:spPr>
          <a:xfrm>
            <a:off x="457200" y="1524000"/>
            <a:ext cx="4040188" cy="5029200"/>
          </a:xfrm>
          <a:solidFill>
            <a:srgbClr val="92D050"/>
          </a:solidFill>
          <a:ln>
            <a:solidFill>
              <a:schemeClr val="tx1"/>
            </a:solidFill>
          </a:ln>
        </p:spPr>
        <p:txBody>
          <a:bodyPr rtlCol="0">
            <a:normAutofit fontScale="92500" lnSpcReduction="20000"/>
          </a:bodyPr>
          <a:lstStyle/>
          <a:p>
            <a:pPr marL="0" indent="0" algn="ctr">
              <a:buNone/>
              <a:defRPr/>
            </a:pPr>
            <a:r>
              <a:rPr lang="en-US" b="1" dirty="0"/>
              <a:t>CSRS - (Civil Service Retirement System) </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Employee contributes 7%</a:t>
            </a:r>
          </a:p>
          <a:p>
            <a:pPr eaLnBrk="1" fontAlgn="auto" hangingPunct="1">
              <a:spcAft>
                <a:spcPts val="0"/>
              </a:spcAft>
              <a:buFont typeface="Arial" pitchFamily="34" charset="0"/>
              <a:buChar char="•"/>
              <a:defRPr/>
            </a:pPr>
            <a:r>
              <a:rPr lang="en-US" dirty="0" smtClean="0"/>
              <a:t>Employer contributes 7%</a:t>
            </a:r>
          </a:p>
          <a:p>
            <a:pPr eaLnBrk="1" fontAlgn="auto" hangingPunct="1">
              <a:spcAft>
                <a:spcPts val="0"/>
              </a:spcAft>
              <a:buFont typeface="Arial" pitchFamily="34" charset="0"/>
              <a:buChar char="•"/>
              <a:defRPr/>
            </a:pPr>
            <a:r>
              <a:rPr lang="en-US" dirty="0" smtClean="0"/>
              <a:t>No social security contribution</a:t>
            </a:r>
          </a:p>
          <a:p>
            <a:pPr eaLnBrk="1" fontAlgn="auto" hangingPunct="1">
              <a:spcAft>
                <a:spcPts val="0"/>
              </a:spcAft>
              <a:buFont typeface="Arial" pitchFamily="34" charset="0"/>
              <a:buChar char="•"/>
              <a:defRPr/>
            </a:pPr>
            <a:r>
              <a:rPr lang="en-US" dirty="0" smtClean="0"/>
              <a:t>Medicare contribution 1.45%</a:t>
            </a:r>
          </a:p>
          <a:p>
            <a:pPr eaLnBrk="1" fontAlgn="auto" hangingPunct="1">
              <a:spcAft>
                <a:spcPts val="0"/>
              </a:spcAft>
              <a:buFont typeface="Arial" pitchFamily="34" charset="0"/>
              <a:buChar char="•"/>
              <a:defRPr/>
            </a:pPr>
            <a:r>
              <a:rPr lang="en-US" dirty="0" smtClean="0"/>
              <a:t>Voluntary </a:t>
            </a:r>
            <a:r>
              <a:rPr lang="en-US" dirty="0"/>
              <a:t>c</a:t>
            </a:r>
            <a:r>
              <a:rPr lang="en-US" dirty="0" smtClean="0"/>
              <a:t>ontributions</a:t>
            </a:r>
          </a:p>
          <a:p>
            <a:pPr eaLnBrk="1" fontAlgn="auto" hangingPunct="1">
              <a:spcAft>
                <a:spcPts val="0"/>
              </a:spcAft>
              <a:buFont typeface="Arial" pitchFamily="34" charset="0"/>
              <a:buChar char="•"/>
              <a:defRPr/>
            </a:pPr>
            <a:r>
              <a:rPr lang="en-US" dirty="0" smtClean="0"/>
              <a:t>TSP</a:t>
            </a:r>
          </a:p>
          <a:p>
            <a:pPr eaLnBrk="1" fontAlgn="auto" hangingPunct="1">
              <a:spcAft>
                <a:spcPts val="0"/>
              </a:spcAft>
              <a:buFont typeface="Arial" pitchFamily="34" charset="0"/>
              <a:buChar char="•"/>
              <a:defRPr/>
            </a:pPr>
            <a:r>
              <a:rPr lang="en-US" dirty="0" smtClean="0"/>
              <a:t>Benefit limited to 80% of High-3 average </a:t>
            </a:r>
            <a:r>
              <a:rPr lang="en-US" dirty="0"/>
              <a:t>s</a:t>
            </a:r>
            <a:r>
              <a:rPr lang="en-US" dirty="0" smtClean="0"/>
              <a:t>alary (41Years, 11 months of work service)</a:t>
            </a:r>
          </a:p>
          <a:p>
            <a:pPr eaLnBrk="1" fontAlgn="auto" hangingPunct="1">
              <a:spcAft>
                <a:spcPts val="0"/>
              </a:spcAft>
              <a:buFont typeface="Arial" pitchFamily="34" charset="0"/>
              <a:buChar char="•"/>
              <a:defRPr/>
            </a:pPr>
            <a:r>
              <a:rPr lang="en-US" dirty="0" smtClean="0"/>
              <a:t>100% S/L </a:t>
            </a:r>
            <a:r>
              <a:rPr lang="en-US" dirty="0"/>
              <a:t>c</a:t>
            </a:r>
            <a:r>
              <a:rPr lang="en-US" dirty="0" smtClean="0"/>
              <a:t>redit in computation of annuity (not subject to the 80% limit)</a:t>
            </a:r>
          </a:p>
        </p:txBody>
      </p:sp>
      <p:sp>
        <p:nvSpPr>
          <p:cNvPr id="8" name="Content Placeholder 7"/>
          <p:cNvSpPr>
            <a:spLocks noGrp="1"/>
          </p:cNvSpPr>
          <p:nvPr>
            <p:ph sz="quarter" idx="4"/>
          </p:nvPr>
        </p:nvSpPr>
        <p:spPr>
          <a:xfrm>
            <a:off x="4645025" y="1524000"/>
            <a:ext cx="4041775" cy="5029200"/>
          </a:xfrm>
          <a:solidFill>
            <a:srgbClr val="92D050"/>
          </a:solidFill>
          <a:ln>
            <a:solidFill>
              <a:schemeClr val="tx1"/>
            </a:solidFill>
          </a:ln>
        </p:spPr>
        <p:txBody>
          <a:bodyPr rtlCol="0">
            <a:normAutofit/>
          </a:bodyPr>
          <a:lstStyle/>
          <a:p>
            <a:pPr marL="0" indent="0" algn="ctr">
              <a:buNone/>
              <a:defRPr/>
            </a:pPr>
            <a:r>
              <a:rPr lang="en-US" b="1" dirty="0"/>
              <a:t>FERS -  (Federal Employees Retirement System)</a:t>
            </a:r>
          </a:p>
          <a:p>
            <a:pPr eaLnBrk="1" fontAlgn="auto" hangingPunct="1">
              <a:spcAft>
                <a:spcPts val="0"/>
              </a:spcAft>
              <a:buFont typeface="Arial" pitchFamily="34" charset="0"/>
              <a:buChar char="•"/>
              <a:defRPr/>
            </a:pPr>
            <a:r>
              <a:rPr lang="en-US" sz="2200" dirty="0" smtClean="0"/>
              <a:t>Three-tiered plan</a:t>
            </a:r>
          </a:p>
          <a:p>
            <a:pPr eaLnBrk="1" fontAlgn="auto" hangingPunct="1">
              <a:spcAft>
                <a:spcPts val="0"/>
              </a:spcAft>
              <a:buFont typeface="Arial" pitchFamily="34" charset="0"/>
              <a:buChar char="•"/>
              <a:defRPr/>
            </a:pPr>
            <a:r>
              <a:rPr lang="en-US" sz="2200" dirty="0" smtClean="0"/>
              <a:t>Employee contributes  0.8%</a:t>
            </a:r>
          </a:p>
          <a:p>
            <a:pPr eaLnBrk="1" fontAlgn="auto" hangingPunct="1">
              <a:spcAft>
                <a:spcPts val="0"/>
              </a:spcAft>
              <a:buFont typeface="Arial" pitchFamily="34" charset="0"/>
              <a:buChar char="•"/>
              <a:defRPr/>
            </a:pPr>
            <a:r>
              <a:rPr lang="en-US" sz="2200" dirty="0" smtClean="0"/>
              <a:t>Employer contributes 13.2%</a:t>
            </a:r>
          </a:p>
          <a:p>
            <a:pPr eaLnBrk="1" fontAlgn="auto" hangingPunct="1">
              <a:spcAft>
                <a:spcPts val="0"/>
              </a:spcAft>
              <a:buFont typeface="Arial" pitchFamily="34" charset="0"/>
              <a:buChar char="•"/>
              <a:defRPr/>
            </a:pPr>
            <a:r>
              <a:rPr lang="en-US" sz="2200" dirty="0" smtClean="0"/>
              <a:t>Social security contribution 6.2%</a:t>
            </a:r>
          </a:p>
          <a:p>
            <a:pPr eaLnBrk="1" fontAlgn="auto" hangingPunct="1">
              <a:spcAft>
                <a:spcPts val="0"/>
              </a:spcAft>
              <a:buFont typeface="Arial" pitchFamily="34" charset="0"/>
              <a:buChar char="•"/>
              <a:defRPr/>
            </a:pPr>
            <a:r>
              <a:rPr lang="en-US" sz="2200" dirty="0" smtClean="0"/>
              <a:t>Medicare contribution 1.45%.</a:t>
            </a:r>
          </a:p>
          <a:p>
            <a:pPr eaLnBrk="1" fontAlgn="auto" hangingPunct="1">
              <a:spcAft>
                <a:spcPts val="0"/>
              </a:spcAft>
              <a:buFont typeface="Arial" pitchFamily="34" charset="0"/>
              <a:buChar char="•"/>
              <a:defRPr/>
            </a:pPr>
            <a:r>
              <a:rPr lang="en-US" sz="2200" dirty="0" smtClean="0"/>
              <a:t>TSP (government matching)</a:t>
            </a:r>
          </a:p>
          <a:p>
            <a:pPr eaLnBrk="1" fontAlgn="auto" hangingPunct="1">
              <a:spcAft>
                <a:spcPts val="0"/>
              </a:spcAft>
              <a:buFont typeface="Arial" pitchFamily="34" charset="0"/>
              <a:buChar char="•"/>
              <a:defRPr/>
            </a:pPr>
            <a:r>
              <a:rPr lang="en-US" sz="2200" dirty="0" smtClean="0"/>
              <a:t>100% S/L </a:t>
            </a:r>
            <a:r>
              <a:rPr lang="en-US" sz="2200" dirty="0"/>
              <a:t>c</a:t>
            </a:r>
            <a:r>
              <a:rPr lang="en-US" sz="2200" dirty="0" smtClean="0"/>
              <a:t>redit in computation of annuity</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endParaRPr lang="en-US" dirty="0" smtClean="0"/>
          </a:p>
        </p:txBody>
      </p:sp>
      <p:sp>
        <p:nvSpPr>
          <p:cNvPr id="3" name="Slide Number Placeholder 2"/>
          <p:cNvSpPr>
            <a:spLocks noGrp="1"/>
          </p:cNvSpPr>
          <p:nvPr>
            <p:ph type="sldNum" sz="quarter" idx="12"/>
          </p:nvPr>
        </p:nvSpPr>
        <p:spPr/>
        <p:txBody>
          <a:bodyPr>
            <a:normAutofit/>
          </a:bodyPr>
          <a:lstStyle/>
          <a:p>
            <a:pPr>
              <a:defRPr/>
            </a:pPr>
            <a:fld id="{1E9E6D64-61C0-4713-8B97-C70CB487A7BD}"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704088"/>
            <a:ext cx="8229600" cy="743712"/>
          </a:xfrm>
          <a:ln>
            <a:solidFill>
              <a:schemeClr val="tx1"/>
            </a:solidFill>
          </a:ln>
        </p:spPr>
        <p:txBody>
          <a:bodyPr>
            <a:normAutofit fontScale="90000"/>
          </a:bodyPr>
          <a:lstStyle/>
          <a:p>
            <a:r>
              <a:rPr lang="en-US" b="1" dirty="0" smtClean="0"/>
              <a:t>Benefit Plans (cont.)</a:t>
            </a:r>
            <a:endParaRPr lang="en-US" b="1" dirty="0"/>
          </a:p>
        </p:txBody>
      </p:sp>
      <p:sp>
        <p:nvSpPr>
          <p:cNvPr id="8" name="Content Placeholder 7"/>
          <p:cNvSpPr>
            <a:spLocks noGrp="1"/>
          </p:cNvSpPr>
          <p:nvPr>
            <p:ph idx="1"/>
          </p:nvPr>
        </p:nvSpPr>
        <p:spPr>
          <a:xfrm>
            <a:off x="457200" y="1600200"/>
            <a:ext cx="8229600" cy="4876800"/>
          </a:xfrm>
          <a:solidFill>
            <a:srgbClr val="92D050"/>
          </a:solidFill>
        </p:spPr>
        <p:txBody>
          <a:bodyPr>
            <a:normAutofit/>
          </a:bodyPr>
          <a:lstStyle/>
          <a:p>
            <a:pPr algn="ctr">
              <a:buNone/>
            </a:pPr>
            <a:r>
              <a:rPr lang="en-US" sz="3000" b="1" dirty="0" smtClean="0">
                <a:solidFill>
                  <a:sysClr val="windowText" lastClr="000000"/>
                </a:solidFill>
              </a:rPr>
              <a:t>FERS-RAE, FERS Revised Annuity Employees</a:t>
            </a:r>
          </a:p>
          <a:p>
            <a:pPr eaLnBrk="1" hangingPunct="1"/>
            <a:r>
              <a:rPr lang="en-US" sz="2600" dirty="0" smtClean="0"/>
              <a:t>Effective January 1, 2013</a:t>
            </a:r>
          </a:p>
          <a:p>
            <a:pPr eaLnBrk="1" hangingPunct="1"/>
            <a:r>
              <a:rPr lang="en-US" sz="2600" dirty="0" smtClean="0"/>
              <a:t>In general, employees first hired on or after 1/1/13 under a retirement-covered appointment</a:t>
            </a:r>
          </a:p>
          <a:p>
            <a:pPr eaLnBrk="1" hangingPunct="1"/>
            <a:r>
              <a:rPr lang="en-US" sz="2600" dirty="0" smtClean="0"/>
              <a:t>Employee contributes 3.1%</a:t>
            </a:r>
          </a:p>
          <a:p>
            <a:pPr eaLnBrk="1" hangingPunct="1"/>
            <a:r>
              <a:rPr lang="en-US" sz="2600" dirty="0" smtClean="0"/>
              <a:t>Employer contributes 11.1% (FY 2015)</a:t>
            </a:r>
          </a:p>
          <a:p>
            <a:pPr eaLnBrk="1" hangingPunct="1"/>
            <a:r>
              <a:rPr lang="en-US" sz="2600" dirty="0" smtClean="0"/>
              <a:t>Social Security Contribution 6.2%</a:t>
            </a:r>
          </a:p>
          <a:p>
            <a:pPr eaLnBrk="1" hangingPunct="1"/>
            <a:r>
              <a:rPr lang="en-US" sz="2600" dirty="0" smtClean="0"/>
              <a:t>Medicare Contribution 1.45%</a:t>
            </a:r>
          </a:p>
          <a:p>
            <a:pPr eaLnBrk="1" hangingPunct="1"/>
            <a:r>
              <a:rPr lang="en-US" sz="2600" dirty="0" smtClean="0"/>
              <a:t>TSP (receive government matching)</a:t>
            </a:r>
          </a:p>
          <a:p>
            <a:pPr eaLnBrk="1" hangingPunct="1"/>
            <a:r>
              <a:rPr lang="en-US" sz="2600" dirty="0" smtClean="0"/>
              <a:t>100% S/L </a:t>
            </a:r>
            <a:r>
              <a:rPr lang="en-US" sz="2600" dirty="0"/>
              <a:t>c</a:t>
            </a:r>
            <a:r>
              <a:rPr lang="en-US" sz="2600" dirty="0" smtClean="0"/>
              <a:t>redit in computation of annuity</a:t>
            </a:r>
          </a:p>
          <a:p>
            <a:endParaRPr lang="en-US" dirty="0"/>
          </a:p>
        </p:txBody>
      </p:sp>
      <p:sp>
        <p:nvSpPr>
          <p:cNvPr id="3" name="Slide Number Placeholder 2"/>
          <p:cNvSpPr>
            <a:spLocks noGrp="1"/>
          </p:cNvSpPr>
          <p:nvPr>
            <p:ph type="sldNum" sz="quarter" idx="12"/>
          </p:nvPr>
        </p:nvSpPr>
        <p:spPr/>
        <p:txBody>
          <a:bodyPr>
            <a:normAutofit/>
          </a:bodyPr>
          <a:lstStyle/>
          <a:p>
            <a:pPr>
              <a:defRPr/>
            </a:pPr>
            <a:fld id="{AD8F676B-A1CB-44A9-A15E-02F007EB2198}"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a:ln>
            <a:solidFill>
              <a:schemeClr val="tx1"/>
            </a:solidFill>
          </a:ln>
        </p:spPr>
        <p:txBody>
          <a:bodyPr>
            <a:normAutofit/>
          </a:bodyPr>
          <a:lstStyle/>
          <a:p>
            <a:pPr algn="ctr"/>
            <a:r>
              <a:rPr lang="en-US" sz="4000" b="1" dirty="0" smtClean="0"/>
              <a:t>Benefit Plans (cont.)</a:t>
            </a:r>
            <a:endParaRPr lang="en-US" sz="4000" b="1" dirty="0"/>
          </a:p>
        </p:txBody>
      </p:sp>
      <p:sp>
        <p:nvSpPr>
          <p:cNvPr id="3" name="Content Placeholder 2"/>
          <p:cNvSpPr>
            <a:spLocks noGrp="1"/>
          </p:cNvSpPr>
          <p:nvPr>
            <p:ph idx="1"/>
          </p:nvPr>
        </p:nvSpPr>
        <p:spPr>
          <a:xfrm>
            <a:off x="457200" y="1524000"/>
            <a:ext cx="8229600" cy="4953000"/>
          </a:xfrm>
          <a:solidFill>
            <a:srgbClr val="92D050"/>
          </a:solidFill>
        </p:spPr>
        <p:txBody>
          <a:bodyPr>
            <a:normAutofit fontScale="92500" lnSpcReduction="10000"/>
          </a:bodyPr>
          <a:lstStyle/>
          <a:p>
            <a:pPr algn="ctr">
              <a:buNone/>
            </a:pPr>
            <a:r>
              <a:rPr lang="en-US" b="1" dirty="0" smtClean="0">
                <a:solidFill>
                  <a:sysClr val="windowText" lastClr="000000"/>
                </a:solidFill>
              </a:rPr>
              <a:t>FERS-FRAE, FERS Further Revised Annuity Employees</a:t>
            </a:r>
            <a:endParaRPr lang="en-US" b="1" dirty="0" smtClean="0"/>
          </a:p>
          <a:p>
            <a:r>
              <a:rPr lang="en-US" sz="2800" dirty="0" smtClean="0"/>
              <a:t>Effective January 1, 2014       </a:t>
            </a:r>
            <a:endParaRPr lang="en-US" sz="2800" dirty="0"/>
          </a:p>
          <a:p>
            <a:pPr eaLnBrk="1" hangingPunct="1"/>
            <a:r>
              <a:rPr lang="en-US" sz="2800" dirty="0" smtClean="0"/>
              <a:t>In </a:t>
            </a:r>
            <a:r>
              <a:rPr lang="en-US" sz="2800" dirty="0"/>
              <a:t>general, </a:t>
            </a:r>
            <a:r>
              <a:rPr lang="en-US" sz="2800" dirty="0" smtClean="0"/>
              <a:t>employees first </a:t>
            </a:r>
            <a:r>
              <a:rPr lang="en-US" sz="2800" dirty="0"/>
              <a:t>hired on or after </a:t>
            </a:r>
            <a:r>
              <a:rPr lang="en-US" sz="2800" dirty="0" smtClean="0"/>
              <a:t>1/1/14 </a:t>
            </a:r>
            <a:r>
              <a:rPr lang="en-US" sz="2800" dirty="0"/>
              <a:t>under a </a:t>
            </a:r>
            <a:r>
              <a:rPr lang="en-US" sz="2800" dirty="0" smtClean="0"/>
              <a:t>retirement-covered appointment</a:t>
            </a:r>
            <a:endParaRPr lang="en-US" sz="2800" dirty="0"/>
          </a:p>
          <a:p>
            <a:pPr eaLnBrk="1" hangingPunct="1"/>
            <a:r>
              <a:rPr lang="en-US" sz="2800" dirty="0"/>
              <a:t>Employee contributes </a:t>
            </a:r>
            <a:r>
              <a:rPr lang="en-US" sz="2800" dirty="0" smtClean="0"/>
              <a:t>4.4%</a:t>
            </a:r>
            <a:endParaRPr lang="en-US" sz="2800" dirty="0"/>
          </a:p>
          <a:p>
            <a:pPr eaLnBrk="1" hangingPunct="1"/>
            <a:r>
              <a:rPr lang="en-US" sz="2800" dirty="0"/>
              <a:t>Employer contributes </a:t>
            </a:r>
            <a:r>
              <a:rPr lang="en-US" sz="2800" dirty="0" smtClean="0"/>
              <a:t>11.1% (FY 2015)</a:t>
            </a:r>
            <a:endParaRPr lang="en-US" sz="2800" dirty="0"/>
          </a:p>
          <a:p>
            <a:pPr eaLnBrk="1" hangingPunct="1"/>
            <a:r>
              <a:rPr lang="en-US" sz="2800" dirty="0"/>
              <a:t>Social Security Contribution 6.2%</a:t>
            </a:r>
          </a:p>
          <a:p>
            <a:pPr eaLnBrk="1" hangingPunct="1"/>
            <a:r>
              <a:rPr lang="en-US" sz="2800" dirty="0"/>
              <a:t>Medicare Contribution 1.45%</a:t>
            </a:r>
          </a:p>
          <a:p>
            <a:pPr eaLnBrk="1" hangingPunct="1"/>
            <a:r>
              <a:rPr lang="en-US" sz="2800" dirty="0" smtClean="0"/>
              <a:t>TSP </a:t>
            </a:r>
            <a:r>
              <a:rPr lang="en-US" sz="2800" dirty="0"/>
              <a:t>(receive government matching)</a:t>
            </a:r>
          </a:p>
          <a:p>
            <a:pPr eaLnBrk="1" hangingPunct="1"/>
            <a:r>
              <a:rPr lang="en-US" sz="2800" dirty="0" smtClean="0"/>
              <a:t>100</a:t>
            </a:r>
            <a:r>
              <a:rPr lang="en-US" sz="2800" dirty="0"/>
              <a:t>% </a:t>
            </a:r>
            <a:r>
              <a:rPr lang="en-US" sz="2800" dirty="0" smtClean="0"/>
              <a:t>S/L credit </a:t>
            </a:r>
            <a:r>
              <a:rPr lang="en-US" sz="2800" dirty="0"/>
              <a:t>in computation of </a:t>
            </a:r>
            <a:r>
              <a:rPr lang="en-US" sz="2800" dirty="0" smtClean="0"/>
              <a:t>annuity</a:t>
            </a:r>
            <a:endParaRPr lang="en-US" sz="2800" dirty="0"/>
          </a:p>
          <a:p>
            <a:endParaRPr lang="en-US" dirty="0"/>
          </a:p>
        </p:txBody>
      </p:sp>
      <p:sp>
        <p:nvSpPr>
          <p:cNvPr id="5" name="Slide Number Placeholder 4"/>
          <p:cNvSpPr>
            <a:spLocks noGrp="1"/>
          </p:cNvSpPr>
          <p:nvPr>
            <p:ph type="sldNum" sz="quarter" idx="12"/>
          </p:nvPr>
        </p:nvSpPr>
        <p:spPr/>
        <p:txBody>
          <a:bodyPr>
            <a:normAutofit/>
          </a:bodyPr>
          <a:lstStyle/>
          <a:p>
            <a:pPr>
              <a:defRPr/>
            </a:pPr>
            <a:fld id="{AD8F676B-A1CB-44A9-A15E-02F007EB2198}" type="slidenum">
              <a:rPr lang="en-US" smtClean="0"/>
              <a:pPr>
                <a:defRPr/>
              </a:pPr>
              <a:t>9</a:t>
            </a:fld>
            <a:endParaRPr lang="en-US"/>
          </a:p>
        </p:txBody>
      </p:sp>
    </p:spTree>
    <p:extLst>
      <p:ext uri="{BB962C8B-B14F-4D97-AF65-F5344CB8AC3E}">
        <p14:creationId xmlns:p14="http://schemas.microsoft.com/office/powerpoint/2010/main" val="19600808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152400"/>
            <a:ext cx="2529840" cy="533400"/>
          </a:xfrm>
          <a:ln>
            <a:solidFill>
              <a:schemeClr val="tx1"/>
            </a:solidFill>
          </a:ln>
        </p:spPr>
        <p:txBody>
          <a:bodyPr rtlCol="0">
            <a:normAutofit fontScale="90000"/>
          </a:bodyPr>
          <a:lstStyle/>
          <a:p>
            <a:pPr algn="ctr" eaLnBrk="1" fontAlgn="auto" hangingPunct="1">
              <a:spcAft>
                <a:spcPts val="0"/>
              </a:spcAft>
              <a:defRPr/>
            </a:pPr>
            <a:r>
              <a:rPr lang="en-US" sz="4000" b="1" dirty="0" smtClean="0"/>
              <a:t>CSRS</a:t>
            </a:r>
          </a:p>
        </p:txBody>
      </p:sp>
      <p:sp>
        <p:nvSpPr>
          <p:cNvPr id="8" name="Content Placeholder 7"/>
          <p:cNvSpPr>
            <a:spLocks noGrp="1"/>
          </p:cNvSpPr>
          <p:nvPr>
            <p:ph idx="1"/>
          </p:nvPr>
        </p:nvSpPr>
        <p:spPr>
          <a:xfrm>
            <a:off x="4800600" y="152400"/>
            <a:ext cx="3200400" cy="2514600"/>
          </a:xfrm>
          <a:solidFill>
            <a:srgbClr val="92D050"/>
          </a:solidFill>
          <a:ln>
            <a:solidFill>
              <a:schemeClr val="tx1"/>
            </a:solidFill>
          </a:ln>
        </p:spPr>
        <p:txBody>
          <a:bodyPr rtlCol="0">
            <a:normAutofit fontScale="25000" lnSpcReduction="20000"/>
          </a:bodyPr>
          <a:lstStyle/>
          <a:p>
            <a:pPr algn="ctr" eaLnBrk="1" fontAlgn="auto" hangingPunct="1">
              <a:spcAft>
                <a:spcPts val="0"/>
              </a:spcAft>
              <a:buFont typeface="Arial" pitchFamily="34" charset="0"/>
              <a:buNone/>
              <a:defRPr/>
            </a:pPr>
            <a:r>
              <a:rPr lang="en-US" sz="8000" b="1" dirty="0" smtClean="0"/>
              <a:t>Eligibility</a:t>
            </a:r>
          </a:p>
          <a:p>
            <a:pPr eaLnBrk="1" fontAlgn="auto" hangingPunct="1">
              <a:spcAft>
                <a:spcPts val="0"/>
              </a:spcAft>
              <a:buFont typeface="Arial" pitchFamily="34" charset="0"/>
              <a:buNone/>
              <a:defRPr/>
            </a:pPr>
            <a:r>
              <a:rPr lang="en-US" sz="8000" b="1" dirty="0" smtClean="0"/>
              <a:t>Voluntary – 1 out of 2 rule</a:t>
            </a:r>
          </a:p>
          <a:p>
            <a:pPr eaLnBrk="1" fontAlgn="auto" hangingPunct="1">
              <a:spcAft>
                <a:spcPts val="0"/>
              </a:spcAft>
              <a:buFont typeface="Arial" pitchFamily="34" charset="0"/>
              <a:buNone/>
              <a:defRPr/>
            </a:pPr>
            <a:r>
              <a:rPr lang="en-US" sz="6400" dirty="0" smtClean="0"/>
              <a:t>Age 55 with 30 years*</a:t>
            </a:r>
          </a:p>
          <a:p>
            <a:pPr eaLnBrk="1" fontAlgn="auto" hangingPunct="1">
              <a:spcAft>
                <a:spcPts val="0"/>
              </a:spcAft>
              <a:buFont typeface="Arial" pitchFamily="34" charset="0"/>
              <a:buNone/>
              <a:defRPr/>
            </a:pPr>
            <a:r>
              <a:rPr lang="en-US" sz="6400" dirty="0" smtClean="0"/>
              <a:t>Age 60 with 20 years*</a:t>
            </a:r>
          </a:p>
          <a:p>
            <a:pPr eaLnBrk="1" fontAlgn="auto" hangingPunct="1">
              <a:spcAft>
                <a:spcPts val="0"/>
              </a:spcAft>
              <a:buFont typeface="Arial" pitchFamily="34" charset="0"/>
              <a:buNone/>
              <a:defRPr/>
            </a:pPr>
            <a:r>
              <a:rPr lang="en-US" sz="6400" dirty="0" smtClean="0"/>
              <a:t>Age 62 with   5 years*</a:t>
            </a:r>
          </a:p>
          <a:p>
            <a:pPr eaLnBrk="1" fontAlgn="auto" hangingPunct="1">
              <a:spcAft>
                <a:spcPts val="0"/>
              </a:spcAft>
              <a:buFont typeface="Arial" pitchFamily="34" charset="0"/>
              <a:buNone/>
              <a:defRPr/>
            </a:pPr>
            <a:endParaRPr lang="en-US" sz="8000" dirty="0" smtClean="0"/>
          </a:p>
          <a:p>
            <a:pPr eaLnBrk="1" fontAlgn="auto" hangingPunct="1">
              <a:spcAft>
                <a:spcPts val="0"/>
              </a:spcAft>
              <a:buFont typeface="Arial" pitchFamily="34" charset="0"/>
              <a:buNone/>
              <a:defRPr/>
            </a:pPr>
            <a:r>
              <a:rPr lang="en-US" sz="8000" b="1" dirty="0" smtClean="0"/>
              <a:t>Disability</a:t>
            </a:r>
          </a:p>
          <a:p>
            <a:pPr eaLnBrk="1" fontAlgn="auto" hangingPunct="1">
              <a:spcAft>
                <a:spcPts val="0"/>
              </a:spcAft>
              <a:buFont typeface="Arial" pitchFamily="34" charset="0"/>
              <a:buNone/>
              <a:defRPr/>
            </a:pPr>
            <a:r>
              <a:rPr lang="en-US" sz="6400" dirty="0" smtClean="0"/>
              <a:t>Any Age with 5 years*</a:t>
            </a:r>
          </a:p>
          <a:p>
            <a:pPr eaLnBrk="1" fontAlgn="auto" hangingPunct="1">
              <a:spcAft>
                <a:spcPts val="0"/>
              </a:spcAft>
              <a:buFont typeface="Arial" pitchFamily="34" charset="0"/>
              <a:buNone/>
              <a:defRPr/>
            </a:pPr>
            <a:r>
              <a:rPr lang="en-US" sz="8000" dirty="0" smtClean="0"/>
              <a:t>*</a:t>
            </a:r>
            <a:r>
              <a:rPr lang="en-US" sz="6400" dirty="0" smtClean="0"/>
              <a:t>Creditable years of service</a:t>
            </a:r>
          </a:p>
          <a:p>
            <a:pPr eaLnBrk="1" fontAlgn="auto" hangingPunct="1">
              <a:spcAft>
                <a:spcPts val="0"/>
              </a:spcAft>
              <a:buFont typeface="Arial" pitchFamily="34" charset="0"/>
              <a:buNone/>
              <a:defRPr/>
            </a:pPr>
            <a:endParaRPr lang="en-US" sz="8000" b="1" dirty="0" smtClean="0"/>
          </a:p>
        </p:txBody>
      </p:sp>
      <p:sp>
        <p:nvSpPr>
          <p:cNvPr id="8196" name="Text Placeholder 8"/>
          <p:cNvSpPr>
            <a:spLocks noGrp="1"/>
          </p:cNvSpPr>
          <p:nvPr>
            <p:ph type="body" sz="half" idx="2"/>
          </p:nvPr>
        </p:nvSpPr>
        <p:spPr>
          <a:xfrm>
            <a:off x="152400" y="1447800"/>
            <a:ext cx="4114800" cy="5181600"/>
          </a:xfrm>
          <a:solidFill>
            <a:srgbClr val="92D050"/>
          </a:solidFill>
          <a:ln>
            <a:solidFill>
              <a:schemeClr val="tx1"/>
            </a:solidFill>
          </a:ln>
        </p:spPr>
        <p:txBody>
          <a:bodyPr>
            <a:noAutofit/>
          </a:bodyPr>
          <a:lstStyle/>
          <a:p>
            <a:pPr eaLnBrk="1" hangingPunct="1"/>
            <a:r>
              <a:rPr lang="en-US" sz="1600" b="1" dirty="0" smtClean="0"/>
              <a:t>Quick Tip:</a:t>
            </a:r>
          </a:p>
          <a:p>
            <a:pPr eaLnBrk="1" hangingPunct="1"/>
            <a:endParaRPr lang="en-US" sz="1600" b="1" dirty="0" smtClean="0"/>
          </a:p>
          <a:p>
            <a:pPr eaLnBrk="1" hangingPunct="1"/>
            <a:r>
              <a:rPr lang="en-US" sz="1600" dirty="0" smtClean="0"/>
              <a:t>(Years of Service x 2) – 4 + .25% = Estimated Annuity Percentage</a:t>
            </a:r>
          </a:p>
          <a:p>
            <a:pPr eaLnBrk="1" hangingPunct="1"/>
            <a:endParaRPr lang="en-US" sz="1600" dirty="0" smtClean="0"/>
          </a:p>
          <a:p>
            <a:pPr eaLnBrk="1" hangingPunct="1"/>
            <a:r>
              <a:rPr lang="en-US" sz="1600" dirty="0" smtClean="0"/>
              <a:t>For example:  Jan has 32 years of CSRS Service.  Her estimated annuity would be 60.25% of her high-3 average salary.</a:t>
            </a:r>
          </a:p>
          <a:p>
            <a:pPr eaLnBrk="1" hangingPunct="1"/>
            <a:endParaRPr lang="en-US" sz="1600" dirty="0" smtClean="0"/>
          </a:p>
          <a:p>
            <a:pPr eaLnBrk="1" hangingPunct="1"/>
            <a:r>
              <a:rPr lang="en-US" sz="1600" dirty="0" smtClean="0"/>
              <a:t>Alternative (Quick method): </a:t>
            </a:r>
          </a:p>
          <a:p>
            <a:pPr eaLnBrk="1" hangingPunct="1"/>
            <a:r>
              <a:rPr lang="en-US" sz="1600" dirty="0" smtClean="0"/>
              <a:t>(Years of Service – 2) x 2 = Estimated Annuity    Percentage</a:t>
            </a:r>
          </a:p>
          <a:p>
            <a:pPr eaLnBrk="1" hangingPunct="1"/>
            <a:endParaRPr lang="en-US" sz="1600" dirty="0" smtClean="0"/>
          </a:p>
          <a:p>
            <a:pPr eaLnBrk="1" hangingPunct="1"/>
            <a:r>
              <a:rPr lang="en-US" sz="1600" dirty="0" smtClean="0"/>
              <a:t>Maximum Annuity is 80% of the high-3 average which is 41 years, 11 months of Federal service (sick leave does not count towards the maximum but is still added to increase annuity.)</a:t>
            </a:r>
          </a:p>
        </p:txBody>
      </p:sp>
      <p:sp>
        <p:nvSpPr>
          <p:cNvPr id="3" name="Slide Number Placeholder 2"/>
          <p:cNvSpPr>
            <a:spLocks noGrp="1"/>
          </p:cNvSpPr>
          <p:nvPr>
            <p:ph type="sldNum" sz="quarter" idx="12"/>
          </p:nvPr>
        </p:nvSpPr>
        <p:spPr/>
        <p:txBody>
          <a:bodyPr/>
          <a:lstStyle/>
          <a:p>
            <a:pPr>
              <a:defRPr/>
            </a:pPr>
            <a:fld id="{B855D3B7-ABC7-4452-922E-062E66B6250D}" type="slidenum">
              <a:rPr lang="en-US" smtClean="0"/>
              <a:pPr>
                <a:defRPr/>
              </a:pPr>
              <a:t>10</a:t>
            </a:fld>
            <a:endParaRPr lang="en-US"/>
          </a:p>
        </p:txBody>
      </p:sp>
      <p:sp>
        <p:nvSpPr>
          <p:cNvPr id="2" name="TextBox 1"/>
          <p:cNvSpPr txBox="1"/>
          <p:nvPr/>
        </p:nvSpPr>
        <p:spPr>
          <a:xfrm>
            <a:off x="4800600" y="2971800"/>
            <a:ext cx="3200400" cy="3508653"/>
          </a:xfrm>
          <a:prstGeom prst="rect">
            <a:avLst/>
          </a:prstGeom>
          <a:solidFill>
            <a:srgbClr val="92D050"/>
          </a:solidFill>
          <a:ln>
            <a:solidFill>
              <a:schemeClr val="tx1"/>
            </a:solidFill>
          </a:ln>
        </p:spPr>
        <p:txBody>
          <a:bodyPr wrap="square" rtlCol="0">
            <a:spAutoFit/>
          </a:bodyPr>
          <a:lstStyle/>
          <a:p>
            <a:pPr algn="ctr" eaLnBrk="1" fontAlgn="auto" hangingPunct="1">
              <a:spcAft>
                <a:spcPts val="0"/>
              </a:spcAft>
              <a:buFont typeface="Arial" pitchFamily="34" charset="0"/>
              <a:buNone/>
              <a:defRPr/>
            </a:pPr>
            <a:r>
              <a:rPr lang="en-US" sz="2000" b="1" dirty="0">
                <a:latin typeface="+mn-lt"/>
              </a:rPr>
              <a:t>Computation </a:t>
            </a:r>
            <a:endParaRPr lang="en-US" sz="2000" b="1" dirty="0" smtClean="0">
              <a:latin typeface="+mn-lt"/>
            </a:endParaRPr>
          </a:p>
          <a:p>
            <a:pPr eaLnBrk="1" fontAlgn="auto" hangingPunct="1">
              <a:spcAft>
                <a:spcPts val="0"/>
              </a:spcAft>
              <a:buFont typeface="Arial" pitchFamily="34" charset="0"/>
              <a:buNone/>
              <a:defRPr/>
            </a:pPr>
            <a:r>
              <a:rPr lang="en-US" sz="2000" b="1" dirty="0" smtClean="0">
                <a:latin typeface="+mn-lt"/>
              </a:rPr>
              <a:t>Voluntary</a:t>
            </a:r>
            <a:endParaRPr lang="en-US" sz="2000" b="1" dirty="0">
              <a:latin typeface="+mn-lt"/>
            </a:endParaRPr>
          </a:p>
          <a:p>
            <a:pPr eaLnBrk="1" fontAlgn="auto" hangingPunct="1">
              <a:spcAft>
                <a:spcPts val="0"/>
              </a:spcAft>
              <a:buFont typeface="Arial" pitchFamily="34" charset="0"/>
              <a:buNone/>
              <a:defRPr/>
            </a:pPr>
            <a:r>
              <a:rPr lang="en-US" sz="2400" dirty="0"/>
              <a:t> </a:t>
            </a:r>
            <a:r>
              <a:rPr lang="en-US" sz="1600" dirty="0">
                <a:latin typeface="+mn-lt"/>
              </a:rPr>
              <a:t>1.5% of High-3 first 5 years	</a:t>
            </a:r>
          </a:p>
          <a:p>
            <a:pPr eaLnBrk="1" fontAlgn="auto" hangingPunct="1">
              <a:spcAft>
                <a:spcPts val="0"/>
              </a:spcAft>
              <a:buFont typeface="Arial" pitchFamily="34" charset="0"/>
              <a:buNone/>
              <a:defRPr/>
            </a:pPr>
            <a:r>
              <a:rPr lang="en-US" sz="1600" dirty="0">
                <a:latin typeface="+mn-lt"/>
              </a:rPr>
              <a:t> 1.75% of High-3 between 5-10 years</a:t>
            </a:r>
          </a:p>
          <a:p>
            <a:pPr eaLnBrk="1" fontAlgn="auto" hangingPunct="1">
              <a:spcAft>
                <a:spcPts val="0"/>
              </a:spcAft>
              <a:buFont typeface="Arial" pitchFamily="34" charset="0"/>
              <a:buNone/>
              <a:defRPr/>
            </a:pPr>
            <a:r>
              <a:rPr lang="en-US" sz="1600" dirty="0">
                <a:latin typeface="+mn-lt"/>
              </a:rPr>
              <a:t>2 % of High-3 for service over 10 years</a:t>
            </a:r>
          </a:p>
          <a:p>
            <a:pPr eaLnBrk="1" fontAlgn="auto" hangingPunct="1">
              <a:spcAft>
                <a:spcPts val="0"/>
              </a:spcAft>
              <a:buFont typeface="Arial" pitchFamily="34" charset="0"/>
              <a:buNone/>
              <a:defRPr/>
            </a:pPr>
            <a:endParaRPr lang="en-US" sz="2400" dirty="0"/>
          </a:p>
          <a:p>
            <a:pPr eaLnBrk="1" fontAlgn="auto" hangingPunct="1">
              <a:spcAft>
                <a:spcPts val="0"/>
              </a:spcAft>
              <a:buFont typeface="Arial" pitchFamily="34" charset="0"/>
              <a:buNone/>
              <a:defRPr/>
            </a:pPr>
            <a:r>
              <a:rPr lang="en-US" sz="2000" b="1" dirty="0" smtClean="0">
                <a:latin typeface="+mn-lt"/>
              </a:rPr>
              <a:t>Disability</a:t>
            </a:r>
            <a:endParaRPr lang="en-US" sz="2000" b="1" dirty="0">
              <a:latin typeface="+mn-lt"/>
            </a:endParaRPr>
          </a:p>
          <a:p>
            <a:pPr eaLnBrk="1" fontAlgn="auto" hangingPunct="1">
              <a:spcAft>
                <a:spcPts val="0"/>
              </a:spcAft>
              <a:buFont typeface="Arial" pitchFamily="34" charset="0"/>
              <a:buNone/>
              <a:defRPr/>
            </a:pPr>
            <a:r>
              <a:rPr lang="en-US" sz="1600" dirty="0">
                <a:latin typeface="+mn-lt"/>
              </a:rPr>
              <a:t>Same as above unless service is less than </a:t>
            </a:r>
            <a:r>
              <a:rPr lang="en-US" sz="1600" dirty="0" smtClean="0">
                <a:latin typeface="+mn-lt"/>
              </a:rPr>
              <a:t>21 </a:t>
            </a:r>
            <a:r>
              <a:rPr lang="en-US" sz="1600" dirty="0">
                <a:latin typeface="+mn-lt"/>
              </a:rPr>
              <a:t>years, 11 months</a:t>
            </a:r>
          </a:p>
          <a:p>
            <a:pPr eaLnBrk="1" fontAlgn="auto" hangingPunct="1">
              <a:spcAft>
                <a:spcPts val="0"/>
              </a:spcAft>
              <a:buFont typeface="Arial" pitchFamily="34" charset="0"/>
              <a:buNone/>
              <a:defRPr/>
            </a:pPr>
            <a:endParaRPr lang="en-US" dirty="0">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228600"/>
            <a:ext cx="2529840" cy="533400"/>
          </a:xfrm>
          <a:ln>
            <a:solidFill>
              <a:schemeClr val="tx1"/>
            </a:solidFill>
          </a:ln>
        </p:spPr>
        <p:txBody>
          <a:bodyPr rtlCol="0">
            <a:normAutofit fontScale="90000"/>
          </a:bodyPr>
          <a:lstStyle/>
          <a:p>
            <a:pPr algn="ctr" eaLnBrk="1" fontAlgn="auto" hangingPunct="1">
              <a:spcAft>
                <a:spcPts val="0"/>
              </a:spcAft>
              <a:defRPr/>
            </a:pPr>
            <a:r>
              <a:rPr lang="en-US" sz="4000" dirty="0" smtClean="0"/>
              <a:t>FER</a:t>
            </a:r>
            <a:r>
              <a:rPr lang="en-US" sz="4000" b="1" dirty="0" smtClean="0"/>
              <a:t>S</a:t>
            </a:r>
          </a:p>
        </p:txBody>
      </p:sp>
      <p:sp>
        <p:nvSpPr>
          <p:cNvPr id="8" name="Content Placeholder 7"/>
          <p:cNvSpPr>
            <a:spLocks noGrp="1"/>
          </p:cNvSpPr>
          <p:nvPr>
            <p:ph idx="1"/>
          </p:nvPr>
        </p:nvSpPr>
        <p:spPr>
          <a:xfrm>
            <a:off x="4800600" y="152400"/>
            <a:ext cx="3124200" cy="3810000"/>
          </a:xfrm>
          <a:solidFill>
            <a:srgbClr val="92D050"/>
          </a:solidFill>
          <a:ln>
            <a:solidFill>
              <a:schemeClr val="tx1"/>
            </a:solidFill>
          </a:ln>
        </p:spPr>
        <p:txBody>
          <a:bodyPr rtlCol="0">
            <a:normAutofit fontScale="25000" lnSpcReduction="20000"/>
          </a:bodyPr>
          <a:lstStyle/>
          <a:p>
            <a:pPr algn="ctr" eaLnBrk="1" fontAlgn="auto" hangingPunct="1">
              <a:spcAft>
                <a:spcPts val="0"/>
              </a:spcAft>
              <a:buFont typeface="Arial" pitchFamily="34" charset="0"/>
              <a:buNone/>
              <a:defRPr/>
            </a:pPr>
            <a:r>
              <a:rPr lang="en-US" sz="8000" b="1" dirty="0" smtClean="0"/>
              <a:t>Eligibility</a:t>
            </a:r>
          </a:p>
          <a:p>
            <a:pPr eaLnBrk="1" fontAlgn="auto" hangingPunct="1">
              <a:spcAft>
                <a:spcPts val="0"/>
              </a:spcAft>
              <a:buFont typeface="Arial" pitchFamily="34" charset="0"/>
              <a:buNone/>
              <a:defRPr/>
            </a:pPr>
            <a:r>
              <a:rPr lang="en-US" sz="8000" b="1" dirty="0" smtClean="0"/>
              <a:t>Voluntary </a:t>
            </a:r>
          </a:p>
          <a:p>
            <a:pPr>
              <a:buNone/>
            </a:pPr>
            <a:r>
              <a:rPr lang="en-US" sz="6400" dirty="0" smtClean="0"/>
              <a:t>Minimum Retirement Age (MRA)with 10 - 30 years*#  </a:t>
            </a:r>
          </a:p>
          <a:p>
            <a:pPr>
              <a:buNone/>
            </a:pPr>
            <a:r>
              <a:rPr lang="en-US" sz="6400" dirty="0" smtClean="0"/>
              <a:t>Age 60 with 20 years*</a:t>
            </a:r>
          </a:p>
          <a:p>
            <a:pPr>
              <a:buNone/>
            </a:pPr>
            <a:r>
              <a:rPr lang="en-US" sz="6400" dirty="0" smtClean="0"/>
              <a:t>Age 62 with 5 years*</a:t>
            </a:r>
          </a:p>
          <a:p>
            <a:pPr>
              <a:buNone/>
            </a:pPr>
            <a:endParaRPr lang="en-US" sz="6600" dirty="0" smtClean="0"/>
          </a:p>
          <a:p>
            <a:pPr eaLnBrk="1" fontAlgn="auto" hangingPunct="1">
              <a:spcAft>
                <a:spcPts val="0"/>
              </a:spcAft>
              <a:buFont typeface="Arial" pitchFamily="34" charset="0"/>
              <a:buNone/>
              <a:defRPr/>
            </a:pPr>
            <a:r>
              <a:rPr lang="en-US" sz="8000" b="1" dirty="0" smtClean="0"/>
              <a:t>Disability</a:t>
            </a:r>
          </a:p>
          <a:p>
            <a:pPr eaLnBrk="1" fontAlgn="auto" hangingPunct="1">
              <a:spcAft>
                <a:spcPts val="0"/>
              </a:spcAft>
              <a:buFont typeface="Arial" pitchFamily="34" charset="0"/>
              <a:buNone/>
              <a:defRPr/>
            </a:pPr>
            <a:r>
              <a:rPr lang="en-US" sz="6400" dirty="0" smtClean="0"/>
              <a:t>Any Age with 18 months*</a:t>
            </a:r>
          </a:p>
          <a:p>
            <a:pPr eaLnBrk="1" fontAlgn="auto" hangingPunct="1">
              <a:spcAft>
                <a:spcPts val="0"/>
              </a:spcAft>
              <a:buFont typeface="Arial" pitchFamily="34" charset="0"/>
              <a:buNone/>
              <a:defRPr/>
            </a:pPr>
            <a:endParaRPr lang="en-US" sz="6400" dirty="0" smtClean="0"/>
          </a:p>
          <a:p>
            <a:pPr eaLnBrk="1" fontAlgn="auto" hangingPunct="1">
              <a:spcAft>
                <a:spcPts val="0"/>
              </a:spcAft>
              <a:buFont typeface="Arial" pitchFamily="34" charset="0"/>
              <a:buNone/>
              <a:defRPr/>
            </a:pPr>
            <a:r>
              <a:rPr lang="en-US" sz="8000" dirty="0" smtClean="0"/>
              <a:t>*</a:t>
            </a:r>
            <a:r>
              <a:rPr lang="en-US" sz="6400" dirty="0" smtClean="0"/>
              <a:t>Creditable years of service</a:t>
            </a:r>
          </a:p>
          <a:p>
            <a:pPr eaLnBrk="1" fontAlgn="auto" hangingPunct="1">
              <a:spcAft>
                <a:spcPts val="0"/>
              </a:spcAft>
              <a:buFont typeface="Arial" pitchFamily="34" charset="0"/>
              <a:buNone/>
              <a:defRPr/>
            </a:pPr>
            <a:endParaRPr lang="en-US" sz="6400" dirty="0" smtClean="0"/>
          </a:p>
          <a:p>
            <a:pPr>
              <a:buNone/>
              <a:defRPr/>
            </a:pPr>
            <a:r>
              <a:rPr lang="en-US" sz="6400" dirty="0"/>
              <a:t># less than 30 years would be subject to a permanent age reduction</a:t>
            </a:r>
          </a:p>
          <a:p>
            <a:pPr eaLnBrk="1" fontAlgn="auto" hangingPunct="1">
              <a:spcAft>
                <a:spcPts val="0"/>
              </a:spcAft>
              <a:buFont typeface="Arial" pitchFamily="34" charset="0"/>
              <a:buNone/>
              <a:defRPr/>
            </a:pPr>
            <a:endParaRPr lang="en-US" sz="8000" b="1" dirty="0" smtClean="0"/>
          </a:p>
        </p:txBody>
      </p:sp>
      <p:sp>
        <p:nvSpPr>
          <p:cNvPr id="8196" name="Text Placeholder 8"/>
          <p:cNvSpPr>
            <a:spLocks noGrp="1"/>
          </p:cNvSpPr>
          <p:nvPr>
            <p:ph type="body" sz="half" idx="2"/>
          </p:nvPr>
        </p:nvSpPr>
        <p:spPr>
          <a:xfrm>
            <a:off x="152400" y="1447800"/>
            <a:ext cx="4114800" cy="5181600"/>
          </a:xfrm>
          <a:solidFill>
            <a:srgbClr val="92D050"/>
          </a:solidFill>
          <a:ln>
            <a:solidFill>
              <a:schemeClr val="tx1"/>
            </a:solidFill>
          </a:ln>
        </p:spPr>
        <p:txBody>
          <a:bodyPr>
            <a:noAutofit/>
          </a:bodyPr>
          <a:lstStyle/>
          <a:p>
            <a:pPr eaLnBrk="1" hangingPunct="1"/>
            <a:r>
              <a:rPr lang="en-US" sz="1600" b="1" dirty="0" smtClean="0"/>
              <a:t>Quick Tip:</a:t>
            </a:r>
          </a:p>
          <a:p>
            <a:pPr eaLnBrk="1" hangingPunct="1"/>
            <a:endParaRPr lang="en-US" sz="1600" b="1" dirty="0" smtClean="0"/>
          </a:p>
          <a:p>
            <a:r>
              <a:rPr lang="en-US" sz="1600" dirty="0" smtClean="0"/>
              <a:t>Years of Service x 1% = Estimated Annuity Percentage</a:t>
            </a:r>
          </a:p>
          <a:p>
            <a:r>
              <a:rPr lang="en-US" sz="1600" dirty="0" smtClean="0"/>
              <a:t> </a:t>
            </a:r>
          </a:p>
          <a:p>
            <a:r>
              <a:rPr lang="en-US" sz="1600" dirty="0" smtClean="0"/>
              <a:t>(1.1% per year if 62 with 20 years or more of retirement covered service)</a:t>
            </a:r>
          </a:p>
          <a:p>
            <a:endParaRPr lang="en-US" sz="1600" dirty="0" smtClean="0"/>
          </a:p>
          <a:p>
            <a:r>
              <a:rPr lang="en-US" sz="1600" dirty="0" smtClean="0"/>
              <a:t>For example:  Bill has 21 years of FERS Service at age 60.  His estimated annuity would be 21% of his high-3 average salary</a:t>
            </a:r>
          </a:p>
          <a:p>
            <a:endParaRPr lang="en-US" sz="1600" dirty="0" smtClean="0"/>
          </a:p>
          <a:p>
            <a:r>
              <a:rPr lang="en-US" sz="1600" dirty="0" smtClean="0"/>
              <a:t>If Bill was 62 years old when he retired with 21 years of FERS service his annuity would be 23.1% of his high-3 average salary</a:t>
            </a:r>
          </a:p>
          <a:p>
            <a:pPr eaLnBrk="1" hangingPunct="1"/>
            <a:endParaRPr lang="en-US" sz="1600" b="1" dirty="0" smtClean="0"/>
          </a:p>
        </p:txBody>
      </p:sp>
      <p:sp>
        <p:nvSpPr>
          <p:cNvPr id="3" name="Slide Number Placeholder 2"/>
          <p:cNvSpPr>
            <a:spLocks noGrp="1"/>
          </p:cNvSpPr>
          <p:nvPr>
            <p:ph type="sldNum" sz="quarter" idx="12"/>
          </p:nvPr>
        </p:nvSpPr>
        <p:spPr/>
        <p:txBody>
          <a:bodyPr/>
          <a:lstStyle/>
          <a:p>
            <a:pPr>
              <a:defRPr/>
            </a:pPr>
            <a:fld id="{B855D3B7-ABC7-4452-922E-062E66B6250D}" type="slidenum">
              <a:rPr lang="en-US" smtClean="0"/>
              <a:pPr>
                <a:defRPr/>
              </a:pPr>
              <a:t>11</a:t>
            </a:fld>
            <a:endParaRPr lang="en-US"/>
          </a:p>
        </p:txBody>
      </p:sp>
      <p:sp>
        <p:nvSpPr>
          <p:cNvPr id="2" name="TextBox 1"/>
          <p:cNvSpPr txBox="1"/>
          <p:nvPr/>
        </p:nvSpPr>
        <p:spPr>
          <a:xfrm>
            <a:off x="4800600" y="4038601"/>
            <a:ext cx="3124200" cy="2739211"/>
          </a:xfrm>
          <a:prstGeom prst="rect">
            <a:avLst/>
          </a:prstGeom>
          <a:solidFill>
            <a:srgbClr val="92D050"/>
          </a:solidFill>
          <a:ln>
            <a:solidFill>
              <a:schemeClr val="tx1"/>
            </a:solidFill>
          </a:ln>
        </p:spPr>
        <p:txBody>
          <a:bodyPr wrap="square" rtlCol="0">
            <a:spAutoFit/>
          </a:bodyPr>
          <a:lstStyle/>
          <a:p>
            <a:pPr algn="ctr" eaLnBrk="1" fontAlgn="auto" hangingPunct="1">
              <a:spcAft>
                <a:spcPts val="0"/>
              </a:spcAft>
              <a:buFont typeface="Arial" pitchFamily="34" charset="0"/>
              <a:buNone/>
              <a:defRPr/>
            </a:pPr>
            <a:r>
              <a:rPr lang="en-US" sz="2000" b="1" dirty="0">
                <a:latin typeface="+mn-lt"/>
              </a:rPr>
              <a:t>Computation </a:t>
            </a:r>
            <a:endParaRPr lang="en-US" sz="2000" b="1" dirty="0" smtClean="0">
              <a:latin typeface="+mn-lt"/>
            </a:endParaRPr>
          </a:p>
          <a:p>
            <a:pPr eaLnBrk="1" fontAlgn="auto" hangingPunct="1">
              <a:spcAft>
                <a:spcPts val="0"/>
              </a:spcAft>
              <a:buFont typeface="Arial" pitchFamily="34" charset="0"/>
              <a:buNone/>
              <a:defRPr/>
            </a:pPr>
            <a:r>
              <a:rPr lang="en-US" sz="2000" b="1" dirty="0" smtClean="0">
                <a:latin typeface="+mn-lt"/>
              </a:rPr>
              <a:t>Voluntary</a:t>
            </a:r>
          </a:p>
          <a:p>
            <a:pPr eaLnBrk="1" fontAlgn="auto" hangingPunct="1">
              <a:spcAft>
                <a:spcPts val="0"/>
              </a:spcAft>
              <a:buFont typeface="Arial" pitchFamily="34" charset="0"/>
              <a:buNone/>
              <a:defRPr/>
            </a:pPr>
            <a:r>
              <a:rPr lang="en-US" sz="1600" dirty="0" smtClean="0">
                <a:latin typeface="+mn-lt"/>
              </a:rPr>
              <a:t>See quick tips at left</a:t>
            </a:r>
          </a:p>
          <a:p>
            <a:pPr eaLnBrk="1" fontAlgn="auto" hangingPunct="1">
              <a:spcAft>
                <a:spcPts val="0"/>
              </a:spcAft>
              <a:buFont typeface="Arial" pitchFamily="34" charset="0"/>
              <a:buNone/>
              <a:defRPr/>
            </a:pPr>
            <a:r>
              <a:rPr lang="en-US" sz="2000" b="1" dirty="0" smtClean="0">
                <a:latin typeface="+mn-lt"/>
              </a:rPr>
              <a:t>Disability</a:t>
            </a:r>
          </a:p>
          <a:p>
            <a:pPr fontAlgn="auto">
              <a:spcAft>
                <a:spcPts val="0"/>
              </a:spcAft>
              <a:defRPr/>
            </a:pPr>
            <a:r>
              <a:rPr lang="en-US" sz="1600" dirty="0" smtClean="0"/>
              <a:t>Under age 62:  1</a:t>
            </a:r>
            <a:r>
              <a:rPr lang="en-US" sz="1600" baseline="30000" dirty="0" smtClean="0"/>
              <a:t>st</a:t>
            </a:r>
            <a:r>
              <a:rPr lang="en-US" sz="1600" dirty="0" smtClean="0"/>
              <a:t> 12 months – 60% of high-3 minus 60% of SSA benefit</a:t>
            </a:r>
          </a:p>
          <a:p>
            <a:pPr fontAlgn="auto">
              <a:spcAft>
                <a:spcPts val="0"/>
              </a:spcAft>
              <a:defRPr/>
            </a:pPr>
            <a:endParaRPr lang="en-US" sz="1600" dirty="0"/>
          </a:p>
          <a:p>
            <a:pPr fontAlgn="auto">
              <a:spcAft>
                <a:spcPts val="0"/>
              </a:spcAft>
              <a:defRPr/>
            </a:pPr>
            <a:r>
              <a:rPr lang="en-US" sz="1600" dirty="0" smtClean="0"/>
              <a:t>After 1</a:t>
            </a:r>
            <a:r>
              <a:rPr lang="en-US" sz="1600" baseline="30000" dirty="0" smtClean="0"/>
              <a:t>st</a:t>
            </a:r>
            <a:r>
              <a:rPr lang="en-US" sz="1600" dirty="0" smtClean="0"/>
              <a:t> 12 months – 40% of high-3 minus 60% of SSA.</a:t>
            </a:r>
            <a:endParaRPr lang="en-US" dirty="0">
              <a:latin typeface="+mn-lt"/>
            </a:endParaRPr>
          </a:p>
        </p:txBody>
      </p:sp>
    </p:spTree>
    <p:extLst>
      <p:ext uri="{BB962C8B-B14F-4D97-AF65-F5344CB8AC3E}">
        <p14:creationId xmlns:p14="http://schemas.microsoft.com/office/powerpoint/2010/main" val="34626368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704088"/>
            <a:ext cx="8229600" cy="743712"/>
          </a:xfrm>
          <a:ln>
            <a:solidFill>
              <a:schemeClr val="tx1"/>
            </a:solidFill>
          </a:ln>
        </p:spPr>
        <p:txBody>
          <a:bodyPr>
            <a:normAutofit fontScale="90000"/>
          </a:bodyPr>
          <a:lstStyle/>
          <a:p>
            <a:pPr algn="ctr" eaLnBrk="1" hangingPunct="1"/>
            <a:r>
              <a:rPr lang="en-US" b="1" dirty="0" smtClean="0">
                <a:solidFill>
                  <a:schemeClr val="tx1"/>
                </a:solidFill>
              </a:rPr>
              <a:t>FERS Annuity Supplement</a:t>
            </a:r>
          </a:p>
        </p:txBody>
      </p:sp>
      <p:sp>
        <p:nvSpPr>
          <p:cNvPr id="12291" name="Content Placeholder 2"/>
          <p:cNvSpPr>
            <a:spLocks noGrp="1"/>
          </p:cNvSpPr>
          <p:nvPr>
            <p:ph sz="half" idx="1"/>
          </p:nvPr>
        </p:nvSpPr>
        <p:spPr>
          <a:solidFill>
            <a:srgbClr val="92D050"/>
          </a:solidFill>
          <a:ln>
            <a:solidFill>
              <a:schemeClr val="tx1"/>
            </a:solidFill>
          </a:ln>
        </p:spPr>
        <p:txBody>
          <a:bodyPr>
            <a:normAutofit/>
          </a:bodyPr>
          <a:lstStyle/>
          <a:p>
            <a:pPr eaLnBrk="1" hangingPunct="1">
              <a:buNone/>
            </a:pPr>
            <a:r>
              <a:rPr lang="en-US" b="1" dirty="0" smtClean="0"/>
              <a:t>General Purpose:  </a:t>
            </a:r>
          </a:p>
          <a:p>
            <a:pPr eaLnBrk="1" hangingPunct="1">
              <a:buNone/>
            </a:pPr>
            <a:endParaRPr lang="en-US" dirty="0" smtClean="0"/>
          </a:p>
          <a:p>
            <a:pPr eaLnBrk="1" hangingPunct="1"/>
            <a:r>
              <a:rPr lang="en-US" sz="1600" dirty="0" smtClean="0"/>
              <a:t>To provide a level of income before age 62 similar to what the retiree will receive at age 62 as </a:t>
            </a:r>
            <a:r>
              <a:rPr lang="en-US" sz="1600" i="1" u="sng" dirty="0" smtClean="0"/>
              <a:t>part</a:t>
            </a:r>
            <a:r>
              <a:rPr lang="en-US" sz="1600" dirty="0" smtClean="0"/>
              <a:t> of a Social Security benefit, if eligible for social security at that age.  Paid by OPM </a:t>
            </a:r>
            <a:r>
              <a:rPr lang="en-US" sz="1600" u="sng" dirty="0" smtClean="0"/>
              <a:t>not</a:t>
            </a:r>
            <a:r>
              <a:rPr lang="en-US" sz="1600" dirty="0" smtClean="0"/>
              <a:t> Social Security.  </a:t>
            </a:r>
          </a:p>
          <a:p>
            <a:pPr marL="0" indent="0" eaLnBrk="1" hangingPunct="1">
              <a:buNone/>
            </a:pPr>
            <a:endParaRPr lang="en-US" sz="1600" dirty="0" smtClean="0"/>
          </a:p>
          <a:p>
            <a:pPr eaLnBrk="1" hangingPunct="1"/>
            <a:r>
              <a:rPr lang="en-US" sz="1600" dirty="0" smtClean="0"/>
              <a:t>Ends at age 62 regardless of whether you apply for a social security benefit.</a:t>
            </a:r>
          </a:p>
          <a:p>
            <a:pPr eaLnBrk="1" hangingPunct="1"/>
            <a:endParaRPr lang="en-US" dirty="0" smtClean="0"/>
          </a:p>
        </p:txBody>
      </p:sp>
      <p:sp>
        <p:nvSpPr>
          <p:cNvPr id="4" name="Content Placeholder 3"/>
          <p:cNvSpPr>
            <a:spLocks noGrp="1"/>
          </p:cNvSpPr>
          <p:nvPr>
            <p:ph sz="half" idx="2"/>
          </p:nvPr>
        </p:nvSpPr>
        <p:spPr>
          <a:solidFill>
            <a:srgbClr val="92D050"/>
          </a:solidFill>
          <a:ln>
            <a:solidFill>
              <a:schemeClr val="tx1"/>
            </a:solidFill>
          </a:ln>
        </p:spPr>
        <p:txBody>
          <a:bodyPr>
            <a:normAutofit/>
          </a:bodyPr>
          <a:lstStyle/>
          <a:p>
            <a:pPr eaLnBrk="1" hangingPunct="1">
              <a:buFont typeface="Arial" charset="0"/>
              <a:buNone/>
              <a:defRPr/>
            </a:pPr>
            <a:r>
              <a:rPr lang="en-US" b="1" dirty="0" smtClean="0"/>
              <a:t>Eligibility</a:t>
            </a:r>
          </a:p>
          <a:p>
            <a:pPr eaLnBrk="1" hangingPunct="1">
              <a:defRPr/>
            </a:pPr>
            <a:r>
              <a:rPr lang="en-US" sz="1600" dirty="0" smtClean="0"/>
              <a:t>   Under age 62 at time of retirement</a:t>
            </a:r>
          </a:p>
          <a:p>
            <a:pPr eaLnBrk="1" hangingPunct="1">
              <a:defRPr/>
            </a:pPr>
            <a:r>
              <a:rPr lang="en-US" sz="1600" dirty="0" smtClean="0"/>
              <a:t>   Covered by FERS</a:t>
            </a:r>
          </a:p>
          <a:p>
            <a:pPr marL="514350" indent="-514350" eaLnBrk="1" hangingPunct="1">
              <a:defRPr/>
            </a:pPr>
            <a:r>
              <a:rPr lang="en-US" sz="1600" dirty="0" smtClean="0"/>
              <a:t>MRA with 30 years</a:t>
            </a:r>
          </a:p>
          <a:p>
            <a:pPr marL="514350" indent="-514350" eaLnBrk="1" hangingPunct="1">
              <a:defRPr/>
            </a:pPr>
            <a:r>
              <a:rPr lang="en-US" sz="1600" dirty="0" smtClean="0"/>
              <a:t>Age 60 with 20 years</a:t>
            </a:r>
          </a:p>
          <a:p>
            <a:pPr eaLnBrk="1" hangingPunct="1">
              <a:defRPr/>
            </a:pPr>
            <a:endParaRPr lang="en-US" sz="1600" dirty="0" smtClean="0"/>
          </a:p>
          <a:p>
            <a:pPr eaLnBrk="1" hangingPunct="1">
              <a:buFont typeface="Arial" charset="0"/>
              <a:buNone/>
              <a:defRPr/>
            </a:pPr>
            <a:r>
              <a:rPr lang="en-US" sz="1800" b="1" dirty="0" smtClean="0"/>
              <a:t>Quick Tip: </a:t>
            </a:r>
            <a:endParaRPr lang="en-US" sz="1600" b="1" dirty="0" smtClean="0"/>
          </a:p>
          <a:p>
            <a:pPr eaLnBrk="1" hangingPunct="1">
              <a:buFont typeface="Arial" charset="0"/>
              <a:buNone/>
              <a:defRPr/>
            </a:pPr>
            <a:r>
              <a:rPr lang="en-US" sz="1600" dirty="0" smtClean="0"/>
              <a:t>	If FERS years equal 20 then it would be approximately ½ of your social security benefit at that age.  Look at your annual Social Security Benefits Statement</a:t>
            </a:r>
            <a:r>
              <a:rPr lang="en-US" sz="1800" dirty="0" smtClean="0"/>
              <a:t>.</a:t>
            </a:r>
            <a:endParaRPr lang="en-US" sz="1800" dirty="0"/>
          </a:p>
        </p:txBody>
      </p:sp>
      <p:sp>
        <p:nvSpPr>
          <p:cNvPr id="3" name="Slide Number Placeholder 2"/>
          <p:cNvSpPr>
            <a:spLocks noGrp="1"/>
          </p:cNvSpPr>
          <p:nvPr>
            <p:ph type="sldNum" sz="quarter" idx="12"/>
          </p:nvPr>
        </p:nvSpPr>
        <p:spPr/>
        <p:txBody>
          <a:bodyPr/>
          <a:lstStyle/>
          <a:p>
            <a:pPr>
              <a:defRPr/>
            </a:pPr>
            <a:fld id="{F0233C54-F133-47A0-B2D5-FFE7CAACEF04}"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ln>
            <a:solidFill>
              <a:schemeClr val="tx1"/>
            </a:solidFill>
          </a:ln>
        </p:spPr>
        <p:txBody>
          <a:bodyPr>
            <a:normAutofit fontScale="90000"/>
          </a:bodyPr>
          <a:lstStyle/>
          <a:p>
            <a:pPr algn="ctr" eaLnBrk="1" hangingPunct="1"/>
            <a:r>
              <a:rPr lang="en-US" b="1" dirty="0" smtClean="0"/>
              <a:t>Leaving Federal Service Prior to Retirement</a:t>
            </a:r>
          </a:p>
        </p:txBody>
      </p:sp>
      <p:sp>
        <p:nvSpPr>
          <p:cNvPr id="13315" name="Content Placeholder 2"/>
          <p:cNvSpPr>
            <a:spLocks noGrp="1"/>
          </p:cNvSpPr>
          <p:nvPr>
            <p:ph sz="half" idx="1"/>
          </p:nvPr>
        </p:nvSpPr>
        <p:spPr>
          <a:solidFill>
            <a:srgbClr val="92D050"/>
          </a:solidFill>
          <a:ln>
            <a:solidFill>
              <a:schemeClr val="tx1"/>
            </a:solidFill>
          </a:ln>
        </p:spPr>
        <p:txBody>
          <a:bodyPr>
            <a:normAutofit/>
          </a:bodyPr>
          <a:lstStyle/>
          <a:p>
            <a:pPr algn="ctr" eaLnBrk="1" hangingPunct="1">
              <a:buFont typeface="Arial" charset="0"/>
              <a:buNone/>
            </a:pPr>
            <a:r>
              <a:rPr lang="en-US" b="1" dirty="0" smtClean="0"/>
              <a:t>Postponed</a:t>
            </a:r>
          </a:p>
          <a:p>
            <a:pPr eaLnBrk="1" hangingPunct="1">
              <a:buFont typeface="Arial" charset="0"/>
              <a:buNone/>
            </a:pPr>
            <a:r>
              <a:rPr lang="en-US" sz="2000" dirty="0" smtClean="0"/>
              <a:t>	Eligible for an immediate annuity but postpone receiving payments to avoid the age reduction (called MRA+10).</a:t>
            </a:r>
          </a:p>
          <a:p>
            <a:pPr eaLnBrk="1" hangingPunct="1">
              <a:buFont typeface="Arial" charset="0"/>
              <a:buNone/>
            </a:pPr>
            <a:endParaRPr lang="en-US" sz="2000" dirty="0" smtClean="0"/>
          </a:p>
          <a:p>
            <a:pPr eaLnBrk="1" hangingPunct="1">
              <a:buFont typeface="Arial" charset="0"/>
              <a:buNone/>
            </a:pPr>
            <a:r>
              <a:rPr lang="en-US" sz="2000" dirty="0" smtClean="0"/>
              <a:t>	In most instances may be able to resume health and life insurance.</a:t>
            </a:r>
            <a:r>
              <a:rPr lang="en-US" dirty="0" smtClean="0"/>
              <a:t>			</a:t>
            </a:r>
          </a:p>
        </p:txBody>
      </p:sp>
      <p:sp>
        <p:nvSpPr>
          <p:cNvPr id="13316" name="Content Placeholder 3"/>
          <p:cNvSpPr>
            <a:spLocks noGrp="1"/>
          </p:cNvSpPr>
          <p:nvPr>
            <p:ph sz="half" idx="2"/>
          </p:nvPr>
        </p:nvSpPr>
        <p:spPr>
          <a:solidFill>
            <a:srgbClr val="92D050"/>
          </a:solidFill>
          <a:ln>
            <a:solidFill>
              <a:schemeClr val="tx1"/>
            </a:solidFill>
          </a:ln>
        </p:spPr>
        <p:txBody>
          <a:bodyPr>
            <a:normAutofit/>
          </a:bodyPr>
          <a:lstStyle/>
          <a:p>
            <a:pPr algn="ctr" eaLnBrk="1" hangingPunct="1">
              <a:buFont typeface="Arial" charset="0"/>
              <a:buNone/>
            </a:pPr>
            <a:r>
              <a:rPr lang="en-US" b="1" dirty="0" smtClean="0"/>
              <a:t>Deferred</a:t>
            </a:r>
          </a:p>
          <a:p>
            <a:pPr eaLnBrk="1" hangingPunct="1">
              <a:buFont typeface="Arial" charset="0"/>
              <a:buNone/>
            </a:pPr>
            <a:r>
              <a:rPr lang="en-US" sz="2000" dirty="0" smtClean="0"/>
              <a:t> 	Not eligible for an immediate annuity but will be eligible for an annuity if the retirement contributions are left on deposit.</a:t>
            </a:r>
          </a:p>
          <a:p>
            <a:pPr eaLnBrk="1" hangingPunct="1">
              <a:buFont typeface="Arial" charset="0"/>
              <a:buNone/>
            </a:pPr>
            <a:endParaRPr lang="en-US" sz="2000" dirty="0" smtClean="0"/>
          </a:p>
          <a:p>
            <a:pPr eaLnBrk="1" hangingPunct="1">
              <a:buFont typeface="Arial" charset="0"/>
              <a:buNone/>
            </a:pPr>
            <a:r>
              <a:rPr lang="en-US" sz="2000" dirty="0" smtClean="0"/>
              <a:t>	Will not be eligible to resume health and life insurance.</a:t>
            </a:r>
          </a:p>
        </p:txBody>
      </p:sp>
      <p:sp>
        <p:nvSpPr>
          <p:cNvPr id="3" name="Slide Number Placeholder 2"/>
          <p:cNvSpPr>
            <a:spLocks noGrp="1"/>
          </p:cNvSpPr>
          <p:nvPr>
            <p:ph type="sldNum" sz="quarter" idx="12"/>
          </p:nvPr>
        </p:nvSpPr>
        <p:spPr/>
        <p:txBody>
          <a:bodyPr/>
          <a:lstStyle/>
          <a:p>
            <a:pPr>
              <a:defRPr/>
            </a:pPr>
            <a:fld id="{F0233C54-F133-47A0-B2D5-FFE7CAACEF04}" type="slidenum">
              <a:rPr lang="en-US" smtClean="0"/>
              <a:pPr>
                <a:defRPr/>
              </a:pPr>
              <a:t>13</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33800" y="4991100"/>
            <a:ext cx="1943100" cy="18669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p:cNvSpPr>
            <a:spLocks noGrp="1"/>
          </p:cNvSpPr>
          <p:nvPr>
            <p:ph type="title"/>
          </p:nvPr>
        </p:nvSpPr>
        <p:spPr>
          <a:xfrm>
            <a:off x="457200" y="704088"/>
            <a:ext cx="8229600" cy="896112"/>
          </a:xfrm>
          <a:solidFill>
            <a:schemeClr val="accent3"/>
          </a:solidFill>
          <a:ln>
            <a:solidFill>
              <a:schemeClr val="tx1"/>
            </a:solidFill>
          </a:ln>
        </p:spPr>
        <p:txBody>
          <a:bodyPr>
            <a:normAutofit/>
          </a:bodyPr>
          <a:lstStyle/>
          <a:p>
            <a:pPr algn="ctr" eaLnBrk="1" hangingPunct="1"/>
            <a:r>
              <a:rPr lang="en-US" sz="4000" b="1" dirty="0" smtClean="0"/>
              <a:t>HIGH-3 AVERAGE</a:t>
            </a:r>
          </a:p>
        </p:txBody>
      </p:sp>
      <p:sp>
        <p:nvSpPr>
          <p:cNvPr id="14339" name="Content Placeholder 5"/>
          <p:cNvSpPr>
            <a:spLocks noGrp="1"/>
          </p:cNvSpPr>
          <p:nvPr>
            <p:ph idx="1"/>
          </p:nvPr>
        </p:nvSpPr>
        <p:spPr>
          <a:xfrm>
            <a:off x="457200" y="1828800"/>
            <a:ext cx="8229600" cy="4297363"/>
          </a:xfrm>
        </p:spPr>
        <p:txBody>
          <a:bodyPr>
            <a:normAutofit/>
          </a:bodyPr>
          <a:lstStyle/>
          <a:p>
            <a:pPr marL="0" indent="0" eaLnBrk="1" hangingPunct="1">
              <a:buNone/>
            </a:pPr>
            <a:r>
              <a:rPr lang="en-US" sz="2800" dirty="0" smtClean="0"/>
              <a:t>For most employees it will be the last 3 years of their careers.</a:t>
            </a:r>
          </a:p>
          <a:p>
            <a:pPr marL="0" indent="0" eaLnBrk="1" hangingPunct="1">
              <a:buNone/>
            </a:pPr>
            <a:endParaRPr lang="en-US" sz="2800" dirty="0" smtClean="0"/>
          </a:p>
          <a:p>
            <a:pPr eaLnBrk="1" hangingPunct="1">
              <a:buFont typeface="Arial" charset="0"/>
              <a:buNone/>
            </a:pPr>
            <a:r>
              <a:rPr lang="en-US" sz="2400" b="1" dirty="0" smtClean="0"/>
              <a:t>Example:</a:t>
            </a:r>
          </a:p>
          <a:p>
            <a:pPr eaLnBrk="1" hangingPunct="1">
              <a:buFont typeface="Arial" charset="0"/>
              <a:buNone/>
            </a:pPr>
            <a:r>
              <a:rPr lang="en-US" sz="2400" dirty="0" smtClean="0"/>
              <a:t>	Employee retired on August 31, 2016.  Assuming their last 3 years were their highest salary, the high-3 would be a daily average from  9-1-2013 to 8-31-2016.</a:t>
            </a:r>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14</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368611">
            <a:off x="5410200" y="4800600"/>
            <a:ext cx="2466975" cy="184785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solidFill>
            <a:schemeClr val="accent3"/>
          </a:solidFill>
          <a:ln>
            <a:solidFill>
              <a:schemeClr val="tx1"/>
            </a:solidFill>
          </a:ln>
        </p:spPr>
        <p:txBody>
          <a:bodyPr>
            <a:normAutofit fontScale="90000"/>
          </a:bodyPr>
          <a:lstStyle/>
          <a:p>
            <a:pPr algn="ctr" eaLnBrk="1" hangingPunct="1"/>
            <a:r>
              <a:rPr lang="en-US" b="1" dirty="0" smtClean="0"/>
              <a:t>Creditable Service </a:t>
            </a:r>
            <a:br>
              <a:rPr lang="en-US" b="1" dirty="0" smtClean="0"/>
            </a:br>
            <a:r>
              <a:rPr lang="en-US" sz="4000" b="1" dirty="0" smtClean="0"/>
              <a:t>Do you owe a deposit?</a:t>
            </a:r>
          </a:p>
        </p:txBody>
      </p:sp>
      <p:sp>
        <p:nvSpPr>
          <p:cNvPr id="15363" name="Content Placeholder 2"/>
          <p:cNvSpPr>
            <a:spLocks noGrp="1"/>
          </p:cNvSpPr>
          <p:nvPr>
            <p:ph idx="1"/>
          </p:nvPr>
        </p:nvSpPr>
        <p:spPr>
          <a:xfrm>
            <a:off x="457200" y="1600200"/>
            <a:ext cx="8229600" cy="4876800"/>
          </a:xfrm>
        </p:spPr>
        <p:txBody>
          <a:bodyPr>
            <a:normAutofit/>
          </a:bodyPr>
          <a:lstStyle/>
          <a:p>
            <a:pPr marL="0" indent="0" eaLnBrk="1" hangingPunct="1">
              <a:buNone/>
            </a:pPr>
            <a:r>
              <a:rPr lang="en-US" sz="2800" b="1" dirty="0" smtClean="0"/>
              <a:t>Civilian Service </a:t>
            </a:r>
            <a:endParaRPr lang="en-US" sz="2800" b="1" u="sng" dirty="0" smtClean="0"/>
          </a:p>
          <a:p>
            <a:pPr lvl="1" eaLnBrk="1" hangingPunct="1">
              <a:buFont typeface="Arial" panose="020B0604020202020204" pitchFamily="34" charset="0"/>
              <a:buChar char="•"/>
            </a:pPr>
            <a:r>
              <a:rPr lang="en-US" sz="2400" dirty="0" smtClean="0"/>
              <a:t>Service for which no retirement deductions were withheld.</a:t>
            </a:r>
          </a:p>
          <a:p>
            <a:pPr lvl="1">
              <a:buFont typeface="Arial" panose="020B0604020202020204" pitchFamily="34" charset="0"/>
              <a:buChar char="•"/>
            </a:pPr>
            <a:r>
              <a:rPr lang="en-US" sz="2400" dirty="0" smtClean="0"/>
              <a:t>Service for which retirement deductions were refunded.</a:t>
            </a:r>
          </a:p>
          <a:p>
            <a:pPr marL="457200" lvl="1" indent="0">
              <a:buNone/>
            </a:pPr>
            <a:endParaRPr lang="en-US" sz="2400" dirty="0" smtClean="0"/>
          </a:p>
          <a:p>
            <a:pPr marL="0" indent="0" eaLnBrk="1" hangingPunct="1">
              <a:buNone/>
            </a:pPr>
            <a:r>
              <a:rPr lang="en-US" sz="2800" b="1" dirty="0" smtClean="0"/>
              <a:t>Military Service </a:t>
            </a:r>
            <a:endParaRPr lang="en-US" sz="2800" dirty="0" smtClean="0"/>
          </a:p>
          <a:p>
            <a:pPr lvl="1" eaLnBrk="1" hangingPunct="1">
              <a:buFont typeface="Arial" panose="020B0604020202020204" pitchFamily="34" charset="0"/>
              <a:buChar char="•"/>
            </a:pPr>
            <a:r>
              <a:rPr lang="en-US" sz="2400" dirty="0" smtClean="0"/>
              <a:t>Military service prior to Civilian Service.</a:t>
            </a:r>
          </a:p>
          <a:p>
            <a:pPr lvl="1" eaLnBrk="1" hangingPunct="1">
              <a:buFont typeface="Arial" panose="020B0604020202020204" pitchFamily="34" charset="0"/>
              <a:buChar char="•"/>
            </a:pPr>
            <a:r>
              <a:rPr lang="en-US" sz="2400" dirty="0" smtClean="0"/>
              <a:t>Military service which interrupted Civilian Service (furlough or break-in-service).</a:t>
            </a:r>
          </a:p>
          <a:p>
            <a:pPr lvl="1" eaLnBrk="1" hangingPunct="1">
              <a:buFont typeface="Arial" charset="0"/>
              <a:buNone/>
            </a:pPr>
            <a:endParaRPr lang="en-US" dirty="0" smtClean="0"/>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15</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246154">
            <a:off x="3841955" y="5675672"/>
            <a:ext cx="1447800" cy="10668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33400" y="533400"/>
            <a:ext cx="8229600" cy="685800"/>
          </a:xfrm>
          <a:ln>
            <a:solidFill>
              <a:schemeClr val="tx1"/>
            </a:solidFill>
          </a:ln>
        </p:spPr>
        <p:txBody>
          <a:bodyPr>
            <a:noAutofit/>
          </a:bodyPr>
          <a:lstStyle/>
          <a:p>
            <a:pPr algn="ctr" eaLnBrk="1" hangingPunct="1"/>
            <a:r>
              <a:rPr lang="en-US" sz="4000" b="1" dirty="0" smtClean="0"/>
              <a:t>CSRS</a:t>
            </a:r>
          </a:p>
        </p:txBody>
      </p:sp>
      <p:sp>
        <p:nvSpPr>
          <p:cNvPr id="16388" name="Content Placeholder 4"/>
          <p:cNvSpPr>
            <a:spLocks noGrp="1"/>
          </p:cNvSpPr>
          <p:nvPr>
            <p:ph sz="half" idx="2"/>
          </p:nvPr>
        </p:nvSpPr>
        <p:spPr>
          <a:xfrm>
            <a:off x="457200" y="1371600"/>
            <a:ext cx="4040188" cy="4754563"/>
          </a:xfrm>
          <a:solidFill>
            <a:srgbClr val="92D050"/>
          </a:solidFill>
          <a:ln>
            <a:solidFill>
              <a:schemeClr val="tx1"/>
            </a:solidFill>
          </a:ln>
        </p:spPr>
        <p:txBody>
          <a:bodyPr>
            <a:normAutofit/>
          </a:bodyPr>
          <a:lstStyle/>
          <a:p>
            <a:pPr marL="0" indent="0" algn="ctr">
              <a:buNone/>
            </a:pPr>
            <a:r>
              <a:rPr lang="en-US" b="1" dirty="0" smtClean="0"/>
              <a:t>Civilian Service</a:t>
            </a:r>
          </a:p>
          <a:p>
            <a:pPr marL="0" indent="0" eaLnBrk="1" hangingPunct="1">
              <a:buNone/>
            </a:pPr>
            <a:r>
              <a:rPr lang="en-US" dirty="0" smtClean="0"/>
              <a:t>Actuarial reduction to annuity.</a:t>
            </a:r>
          </a:p>
          <a:p>
            <a:pPr lvl="1" eaLnBrk="1" hangingPunct="1"/>
            <a:r>
              <a:rPr lang="en-US" sz="1500" dirty="0" smtClean="0"/>
              <a:t>FICA Service prior to 10-1-1982</a:t>
            </a:r>
          </a:p>
          <a:p>
            <a:pPr lvl="2" eaLnBrk="1" hangingPunct="1"/>
            <a:r>
              <a:rPr lang="en-US" sz="1300" dirty="0" smtClean="0"/>
              <a:t>10 % reduction</a:t>
            </a:r>
          </a:p>
          <a:p>
            <a:pPr lvl="1" eaLnBrk="1" hangingPunct="1"/>
            <a:r>
              <a:rPr lang="en-US" sz="1500" dirty="0" smtClean="0"/>
              <a:t>Refunded Service prior to 3-1-1991</a:t>
            </a:r>
          </a:p>
          <a:p>
            <a:pPr lvl="2" eaLnBrk="1" hangingPunct="1"/>
            <a:r>
              <a:rPr lang="en-US" sz="1300" dirty="0" smtClean="0"/>
              <a:t>Reduction based on age and amount of redeposit due </a:t>
            </a:r>
          </a:p>
          <a:p>
            <a:pPr marL="0" indent="0" eaLnBrk="1" hangingPunct="1">
              <a:buNone/>
            </a:pPr>
            <a:r>
              <a:rPr lang="en-US" dirty="0" smtClean="0"/>
              <a:t>Service counts towards eligibility but not computation of annuity.</a:t>
            </a:r>
          </a:p>
          <a:p>
            <a:pPr lvl="1" eaLnBrk="1" hangingPunct="1"/>
            <a:r>
              <a:rPr lang="en-US" sz="1500" dirty="0" smtClean="0"/>
              <a:t>FICA Service after 9-30-1982</a:t>
            </a:r>
          </a:p>
          <a:p>
            <a:pPr lvl="1" eaLnBrk="1" hangingPunct="1"/>
            <a:r>
              <a:rPr lang="en-US" sz="1500" dirty="0" smtClean="0"/>
              <a:t>Refunded Service on or after 3-1-1991</a:t>
            </a:r>
          </a:p>
        </p:txBody>
      </p:sp>
      <p:sp>
        <p:nvSpPr>
          <p:cNvPr id="16390" name="Content Placeholder 6"/>
          <p:cNvSpPr>
            <a:spLocks noGrp="1"/>
          </p:cNvSpPr>
          <p:nvPr>
            <p:ph sz="quarter" idx="4"/>
          </p:nvPr>
        </p:nvSpPr>
        <p:spPr>
          <a:xfrm>
            <a:off x="4645025" y="1371600"/>
            <a:ext cx="4041775" cy="4754563"/>
          </a:xfrm>
          <a:solidFill>
            <a:srgbClr val="92D050"/>
          </a:solidFill>
          <a:ln>
            <a:solidFill>
              <a:schemeClr val="tx1"/>
            </a:solidFill>
          </a:ln>
        </p:spPr>
        <p:txBody>
          <a:bodyPr>
            <a:normAutofit/>
          </a:bodyPr>
          <a:lstStyle/>
          <a:p>
            <a:pPr marL="0" indent="0" algn="ctr">
              <a:buNone/>
            </a:pPr>
            <a:r>
              <a:rPr lang="en-US" b="1" dirty="0" smtClean="0"/>
              <a:t>Military Service - Honorable</a:t>
            </a:r>
          </a:p>
          <a:p>
            <a:pPr eaLnBrk="1" hangingPunct="1"/>
            <a:r>
              <a:rPr lang="en-US" sz="2000" dirty="0" smtClean="0"/>
              <a:t>Military Service before 1-1-1957 does not require a deposit.</a:t>
            </a:r>
          </a:p>
          <a:p>
            <a:pPr eaLnBrk="1" hangingPunct="1"/>
            <a:r>
              <a:rPr lang="en-US" sz="2000" dirty="0" smtClean="0"/>
              <a:t>Will you have 40 credits towards social security by age 62 (CATCH-62) or at the time of retirement if over age 62.</a:t>
            </a:r>
          </a:p>
          <a:p>
            <a:pPr eaLnBrk="1" hangingPunct="1"/>
            <a:r>
              <a:rPr lang="en-US" sz="2000" dirty="0" smtClean="0"/>
              <a:t>When were you first hired under CSRS?</a:t>
            </a:r>
          </a:p>
          <a:p>
            <a:pPr lvl="1" eaLnBrk="1" hangingPunct="1"/>
            <a:r>
              <a:rPr lang="en-US" sz="1500" dirty="0" smtClean="0"/>
              <a:t>Before 10-1-1982</a:t>
            </a:r>
          </a:p>
          <a:p>
            <a:pPr lvl="1" eaLnBrk="1" hangingPunct="1"/>
            <a:r>
              <a:rPr lang="en-US" sz="1500" dirty="0" smtClean="0"/>
              <a:t>On or after 10-1-1982 must make deposit to receive credit for the service</a:t>
            </a:r>
          </a:p>
        </p:txBody>
      </p:sp>
      <p:sp>
        <p:nvSpPr>
          <p:cNvPr id="3" name="Slide Number Placeholder 2"/>
          <p:cNvSpPr>
            <a:spLocks noGrp="1"/>
          </p:cNvSpPr>
          <p:nvPr>
            <p:ph type="sldNum" sz="quarter" idx="12"/>
          </p:nvPr>
        </p:nvSpPr>
        <p:spPr/>
        <p:txBody>
          <a:bodyPr/>
          <a:lstStyle/>
          <a:p>
            <a:pPr>
              <a:defRPr/>
            </a:pPr>
            <a:fld id="{1E9E6D64-61C0-4713-8B97-C70CB487A7BD}"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704088"/>
            <a:ext cx="8229600" cy="819912"/>
          </a:xfrm>
          <a:ln>
            <a:solidFill>
              <a:schemeClr val="tx1"/>
            </a:solidFill>
          </a:ln>
        </p:spPr>
        <p:txBody>
          <a:bodyPr>
            <a:normAutofit/>
          </a:bodyPr>
          <a:lstStyle/>
          <a:p>
            <a:pPr algn="ctr" eaLnBrk="1" hangingPunct="1"/>
            <a:r>
              <a:rPr lang="en-US" sz="4000" b="1" dirty="0" smtClean="0"/>
              <a:t>FERS</a:t>
            </a:r>
          </a:p>
        </p:txBody>
      </p:sp>
      <p:sp>
        <p:nvSpPr>
          <p:cNvPr id="17412" name="Content Placeholder 3"/>
          <p:cNvSpPr>
            <a:spLocks noGrp="1"/>
          </p:cNvSpPr>
          <p:nvPr>
            <p:ph sz="half" idx="2"/>
          </p:nvPr>
        </p:nvSpPr>
        <p:spPr>
          <a:xfrm>
            <a:off x="457200" y="1676400"/>
            <a:ext cx="4040188" cy="4572000"/>
          </a:xfrm>
          <a:solidFill>
            <a:srgbClr val="92D050"/>
          </a:solidFill>
          <a:ln>
            <a:solidFill>
              <a:schemeClr val="tx1"/>
            </a:solidFill>
          </a:ln>
        </p:spPr>
        <p:txBody>
          <a:bodyPr>
            <a:noAutofit/>
          </a:bodyPr>
          <a:lstStyle/>
          <a:p>
            <a:pPr marL="0" indent="0" algn="ctr">
              <a:buNone/>
            </a:pPr>
            <a:r>
              <a:rPr lang="en-US" b="1" dirty="0" smtClean="0"/>
              <a:t>Civilian Service</a:t>
            </a:r>
          </a:p>
          <a:p>
            <a:pPr eaLnBrk="1" hangingPunct="1"/>
            <a:r>
              <a:rPr lang="en-US" sz="1750" dirty="0" smtClean="0"/>
              <a:t>No retirement credit for FICA only service performed on or after 1-1-1989</a:t>
            </a:r>
          </a:p>
          <a:p>
            <a:pPr eaLnBrk="1" hangingPunct="1"/>
            <a:r>
              <a:rPr lang="en-US" sz="1750" dirty="0" smtClean="0"/>
              <a:t>Deposit </a:t>
            </a:r>
            <a:r>
              <a:rPr lang="en-US" sz="1750" b="1" dirty="0" smtClean="0"/>
              <a:t>must</a:t>
            </a:r>
            <a:r>
              <a:rPr lang="en-US" sz="1750" dirty="0" smtClean="0"/>
              <a:t> be made in order to receive credit for retirement eligibility and computation purposes</a:t>
            </a:r>
          </a:p>
          <a:p>
            <a:pPr lvl="1" eaLnBrk="1" hangingPunct="1"/>
            <a:r>
              <a:rPr lang="en-US" sz="1750" dirty="0" smtClean="0"/>
              <a:t>FICA only service prior to 1-1-1989</a:t>
            </a:r>
          </a:p>
          <a:p>
            <a:pPr eaLnBrk="1" hangingPunct="1"/>
            <a:r>
              <a:rPr lang="en-US" sz="1750" dirty="0" smtClean="0"/>
              <a:t>Redeposit not required to receive retirement credit for eligibility purposes but must be paid to receive credit for computation purposes </a:t>
            </a:r>
          </a:p>
          <a:p>
            <a:pPr lvl="1" eaLnBrk="1" hangingPunct="1"/>
            <a:r>
              <a:rPr lang="en-US" sz="1750" dirty="0" smtClean="0"/>
              <a:t>Refunded retirement contributions </a:t>
            </a:r>
          </a:p>
        </p:txBody>
      </p:sp>
      <p:sp>
        <p:nvSpPr>
          <p:cNvPr id="17414" name="Content Placeholder 5"/>
          <p:cNvSpPr>
            <a:spLocks noGrp="1"/>
          </p:cNvSpPr>
          <p:nvPr>
            <p:ph sz="quarter" idx="4"/>
          </p:nvPr>
        </p:nvSpPr>
        <p:spPr>
          <a:xfrm>
            <a:off x="4645025" y="1676400"/>
            <a:ext cx="4041775" cy="4572000"/>
          </a:xfrm>
          <a:solidFill>
            <a:srgbClr val="92D050"/>
          </a:solidFill>
          <a:ln>
            <a:solidFill>
              <a:schemeClr val="tx1"/>
            </a:solidFill>
          </a:ln>
        </p:spPr>
        <p:txBody>
          <a:bodyPr>
            <a:normAutofit lnSpcReduction="10000"/>
          </a:bodyPr>
          <a:lstStyle/>
          <a:p>
            <a:pPr marL="0" indent="0" algn="ctr">
              <a:buNone/>
            </a:pPr>
            <a:r>
              <a:rPr lang="en-US" b="1" dirty="0" smtClean="0"/>
              <a:t>Military Service - Honorable</a:t>
            </a:r>
          </a:p>
          <a:p>
            <a:pPr eaLnBrk="1" hangingPunct="1"/>
            <a:r>
              <a:rPr lang="en-US" sz="2000" dirty="0" smtClean="0"/>
              <a:t>Deposit must be made in order to receive service credit for retirement</a:t>
            </a:r>
          </a:p>
          <a:p>
            <a:pPr lvl="1" eaLnBrk="1" hangingPunct="1"/>
            <a:r>
              <a:rPr lang="en-US" sz="1700" dirty="0" smtClean="0"/>
              <a:t>Military service prior to civilian service (3% of your military estimated earnings)</a:t>
            </a:r>
          </a:p>
          <a:p>
            <a:pPr lvl="1" eaLnBrk="1" hangingPunct="1"/>
            <a:r>
              <a:rPr lang="en-US" sz="1700" dirty="0" smtClean="0"/>
              <a:t>Military service that interrupts civilian service-LWOP-US Military (the lesser of 3% of estimated earnings or amount of retirement contributions that would have been deducted had your military service not interrupted your employment - USERRA. </a:t>
            </a:r>
          </a:p>
          <a:p>
            <a:pPr lvl="1" eaLnBrk="1" hangingPunct="1"/>
            <a:r>
              <a:rPr lang="en-US" sz="1700" dirty="0" smtClean="0"/>
              <a:t>Interest free period if paid within 3 years of first coverage under FERS</a:t>
            </a:r>
          </a:p>
        </p:txBody>
      </p:sp>
      <p:sp>
        <p:nvSpPr>
          <p:cNvPr id="3" name="Slide Number Placeholder 2"/>
          <p:cNvSpPr>
            <a:spLocks noGrp="1"/>
          </p:cNvSpPr>
          <p:nvPr>
            <p:ph type="sldNum" sz="quarter" idx="12"/>
          </p:nvPr>
        </p:nvSpPr>
        <p:spPr/>
        <p:txBody>
          <a:bodyPr/>
          <a:lstStyle/>
          <a:p>
            <a:pPr>
              <a:defRPr/>
            </a:pPr>
            <a:fld id="{1E9E6D64-61C0-4713-8B97-C70CB487A7BD}"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9"/>
          <p:cNvSpPr>
            <a:spLocks noGrp="1"/>
          </p:cNvSpPr>
          <p:nvPr>
            <p:ph type="title"/>
          </p:nvPr>
        </p:nvSpPr>
        <p:spPr>
          <a:solidFill>
            <a:schemeClr val="accent3"/>
          </a:solidFill>
          <a:ln>
            <a:solidFill>
              <a:schemeClr val="tx1"/>
            </a:solidFill>
          </a:ln>
        </p:spPr>
        <p:txBody>
          <a:bodyPr>
            <a:normAutofit/>
          </a:bodyPr>
          <a:lstStyle/>
          <a:p>
            <a:pPr algn="ctr" eaLnBrk="1" hangingPunct="1"/>
            <a:r>
              <a:rPr lang="en-US" sz="4000" b="1" dirty="0" smtClean="0"/>
              <a:t>Sick Leave and Annual Leave</a:t>
            </a:r>
          </a:p>
        </p:txBody>
      </p:sp>
      <p:sp>
        <p:nvSpPr>
          <p:cNvPr id="18438" name="Content Placeholder 13"/>
          <p:cNvSpPr>
            <a:spLocks noGrp="1"/>
          </p:cNvSpPr>
          <p:nvPr>
            <p:ph sz="quarter" idx="4"/>
          </p:nvPr>
        </p:nvSpPr>
        <p:spPr>
          <a:xfrm>
            <a:off x="914400" y="1524000"/>
            <a:ext cx="7162799" cy="4876799"/>
          </a:xfrm>
          <a:ln>
            <a:noFill/>
          </a:ln>
        </p:spPr>
        <p:txBody>
          <a:bodyPr>
            <a:normAutofit/>
          </a:bodyPr>
          <a:lstStyle/>
          <a:p>
            <a:pPr eaLnBrk="1" hangingPunct="1"/>
            <a:r>
              <a:rPr lang="en-US" b="1" dirty="0" smtClean="0"/>
              <a:t>Annual leave </a:t>
            </a:r>
            <a:r>
              <a:rPr lang="en-US" dirty="0" smtClean="0"/>
              <a:t>is paid in a lump sum within 4-6 weeks of your separation if no outstanding obligations.</a:t>
            </a:r>
          </a:p>
          <a:p>
            <a:pPr eaLnBrk="1" hangingPunct="1"/>
            <a:endParaRPr lang="en-US" dirty="0" smtClean="0"/>
          </a:p>
          <a:p>
            <a:pPr eaLnBrk="1" hangingPunct="1"/>
            <a:r>
              <a:rPr lang="en-US" b="1" dirty="0" smtClean="0"/>
              <a:t>Sick leave </a:t>
            </a:r>
            <a:r>
              <a:rPr lang="en-US" dirty="0" smtClean="0"/>
              <a:t>cannot be used to determine eligibility to retire, only in the computation of annuity.</a:t>
            </a:r>
          </a:p>
          <a:p>
            <a:pPr marL="457200" lvl="1" indent="0" eaLnBrk="1" hangingPunct="1">
              <a:buNone/>
            </a:pPr>
            <a:r>
              <a:rPr lang="en-US" dirty="0" smtClean="0"/>
              <a:t>Examples:</a:t>
            </a:r>
          </a:p>
          <a:p>
            <a:pPr lvl="1" eaLnBrk="1" hangingPunct="1">
              <a:buFont typeface="Arial" panose="020B0604020202020204" pitchFamily="34" charset="0"/>
              <a:buChar char="•"/>
            </a:pPr>
            <a:r>
              <a:rPr lang="en-US" dirty="0" smtClean="0"/>
              <a:t>1 </a:t>
            </a:r>
            <a:r>
              <a:rPr lang="en-US" dirty="0"/>
              <a:t>month = 174 </a:t>
            </a:r>
            <a:r>
              <a:rPr lang="en-US" dirty="0" smtClean="0"/>
              <a:t>hours</a:t>
            </a:r>
          </a:p>
          <a:p>
            <a:pPr lvl="1" eaLnBrk="1" hangingPunct="1">
              <a:buFont typeface="Arial" panose="020B0604020202020204" pitchFamily="34" charset="0"/>
              <a:buChar char="•"/>
            </a:pPr>
            <a:r>
              <a:rPr lang="en-US" dirty="0" smtClean="0"/>
              <a:t>1 </a:t>
            </a:r>
            <a:r>
              <a:rPr lang="en-US" dirty="0"/>
              <a:t>year = 2087 hours </a:t>
            </a:r>
            <a:endParaRPr lang="en-US" dirty="0" smtClean="0"/>
          </a:p>
        </p:txBody>
      </p:sp>
      <p:sp>
        <p:nvSpPr>
          <p:cNvPr id="3" name="Slide Number Placeholder 2"/>
          <p:cNvSpPr>
            <a:spLocks noGrp="1"/>
          </p:cNvSpPr>
          <p:nvPr>
            <p:ph type="sldNum" sz="quarter" idx="12"/>
          </p:nvPr>
        </p:nvSpPr>
        <p:spPr/>
        <p:txBody>
          <a:bodyPr/>
          <a:lstStyle/>
          <a:p>
            <a:pPr>
              <a:defRPr/>
            </a:pPr>
            <a:fld id="{1E9E6D64-61C0-4713-8B97-C70CB487A7BD}" type="slidenum">
              <a:rPr lang="en-US" smtClean="0"/>
              <a:pPr>
                <a:defRPr/>
              </a:pPr>
              <a:t>18</a:t>
            </a:fld>
            <a:endParaRPr lang="en-US"/>
          </a:p>
        </p:txBody>
      </p:sp>
      <p:sp>
        <p:nvSpPr>
          <p:cNvPr id="5" name="Rectangle 4"/>
          <p:cNvSpPr/>
          <p:nvPr/>
        </p:nvSpPr>
        <p:spPr>
          <a:xfrm rot="852082">
            <a:off x="4937381" y="4938441"/>
            <a:ext cx="3356888" cy="1569660"/>
          </a:xfrm>
          <a:prstGeom prst="rect">
            <a:avLst/>
          </a:prstGeom>
          <a:solidFill>
            <a:schemeClr val="accent2">
              <a:lumMod val="20000"/>
              <a:lumOff val="80000"/>
            </a:schemeClr>
          </a:solidFill>
          <a:ln>
            <a:solidFill>
              <a:schemeClr val="tx1">
                <a:lumMod val="50000"/>
                <a:lumOff val="50000"/>
              </a:schemeClr>
            </a:solidFill>
          </a:ln>
        </p:spPr>
        <p:txBody>
          <a:bodyPr wrap="square" lIns="91440" tIns="45720" rIns="91440" bIns="45720">
            <a:spAutoFit/>
          </a:bodyPr>
          <a:lstStyle/>
          <a:p>
            <a:pPr algn="ctr"/>
            <a:r>
              <a:rPr lang="en-US" sz="3200" b="1" cap="none" spc="0" dirty="0" smtClean="0">
                <a:ln w="19050">
                  <a:solidFill>
                    <a:schemeClr val="tx2">
                      <a:tint val="1000"/>
                    </a:schemeClr>
                  </a:solidFill>
                  <a:prstDash val="solid"/>
                </a:ln>
                <a:solidFill>
                  <a:schemeClr val="accent2">
                    <a:lumMod val="75000"/>
                  </a:schemeClr>
                </a:solidFill>
                <a:effectLst>
                  <a:outerShdw blurRad="50000" dist="50800" dir="7500000" algn="tl">
                    <a:srgbClr val="000000">
                      <a:shade val="5000"/>
                      <a:alpha val="35000"/>
                    </a:srgbClr>
                  </a:outerShdw>
                </a:effectLst>
                <a:latin typeface="Berlin Sans FB" panose="020E0602020502020306" pitchFamily="34" charset="0"/>
              </a:rPr>
              <a:t>Who said you can’t take it with you?</a:t>
            </a:r>
            <a:endParaRPr lang="en-US" sz="5400" b="1" cap="none" spc="0" dirty="0">
              <a:ln w="19050">
                <a:solidFill>
                  <a:schemeClr val="tx2">
                    <a:tint val="1000"/>
                  </a:schemeClr>
                </a:solidFill>
                <a:prstDash val="solid"/>
              </a:ln>
              <a:solidFill>
                <a:schemeClr val="accent2">
                  <a:lumMod val="75000"/>
                </a:schemeClr>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8"/>
          <p:cNvSpPr>
            <a:spLocks noGrp="1"/>
          </p:cNvSpPr>
          <p:nvPr>
            <p:ph type="title"/>
          </p:nvPr>
        </p:nvSpPr>
        <p:spPr>
          <a:solidFill>
            <a:schemeClr val="accent3"/>
          </a:solidFill>
          <a:ln>
            <a:solidFill>
              <a:schemeClr val="tx1"/>
            </a:solidFill>
          </a:ln>
        </p:spPr>
        <p:txBody>
          <a:bodyPr>
            <a:normAutofit/>
          </a:bodyPr>
          <a:lstStyle/>
          <a:p>
            <a:pPr algn="ctr" eaLnBrk="1" hangingPunct="1"/>
            <a:r>
              <a:rPr lang="en-US" sz="4000" b="1" dirty="0" smtClean="0"/>
              <a:t>Other Service Credit Items </a:t>
            </a:r>
          </a:p>
        </p:txBody>
      </p:sp>
      <p:sp>
        <p:nvSpPr>
          <p:cNvPr id="19459" name="Content Placeholder 7"/>
          <p:cNvSpPr>
            <a:spLocks noGrp="1"/>
          </p:cNvSpPr>
          <p:nvPr>
            <p:ph idx="1"/>
          </p:nvPr>
        </p:nvSpPr>
        <p:spPr>
          <a:xfrm>
            <a:off x="457200" y="1371600"/>
            <a:ext cx="8229600" cy="4953000"/>
          </a:xfrm>
        </p:spPr>
        <p:txBody>
          <a:bodyPr>
            <a:normAutofit/>
          </a:bodyPr>
          <a:lstStyle/>
          <a:p>
            <a:pPr eaLnBrk="1" hangingPunct="1"/>
            <a:endParaRPr lang="en-US" dirty="0" smtClean="0"/>
          </a:p>
          <a:p>
            <a:pPr eaLnBrk="1" hangingPunct="1"/>
            <a:r>
              <a:rPr lang="en-US" sz="2800" dirty="0" smtClean="0"/>
              <a:t>LWOP for personal reasons extending for more than 6 months in a calendar year.</a:t>
            </a:r>
          </a:p>
          <a:p>
            <a:pPr eaLnBrk="1" hangingPunct="1"/>
            <a:r>
              <a:rPr lang="en-US" sz="2800" dirty="0" smtClean="0"/>
              <a:t>OWCP (Workers’ Compensation)</a:t>
            </a:r>
          </a:p>
          <a:p>
            <a:pPr eaLnBrk="1" hangingPunct="1"/>
            <a:r>
              <a:rPr lang="en-US" sz="2800" dirty="0" smtClean="0"/>
              <a:t>Intermittent Service</a:t>
            </a:r>
          </a:p>
          <a:p>
            <a:pPr eaLnBrk="1" hangingPunct="1"/>
            <a:r>
              <a:rPr lang="en-US" sz="2800" dirty="0" smtClean="0"/>
              <a:t>Breaks in Service</a:t>
            </a:r>
          </a:p>
          <a:p>
            <a:pPr eaLnBrk="1" hangingPunct="1"/>
            <a:r>
              <a:rPr lang="en-US" sz="2800" dirty="0" smtClean="0"/>
              <a:t>Military Furlough</a:t>
            </a:r>
          </a:p>
          <a:p>
            <a:pPr eaLnBrk="1" hangingPunct="1"/>
            <a:endParaRPr lang="en-US" dirty="0" smtClean="0"/>
          </a:p>
          <a:p>
            <a:pPr eaLnBrk="1" hangingPunct="1"/>
            <a:endParaRPr lang="en-US" dirty="0" smtClean="0"/>
          </a:p>
          <a:p>
            <a:pPr eaLnBrk="1" hangingPunct="1"/>
            <a:endParaRPr lang="en-US" dirty="0" smtClean="0"/>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p:cNvSpPr>
          <p:nvPr>
            <p:ph type="title"/>
          </p:nvPr>
        </p:nvSpPr>
        <p:spPr>
          <a:xfrm>
            <a:off x="533400" y="228600"/>
            <a:ext cx="8153400" cy="914400"/>
          </a:xfrm>
          <a:ln>
            <a:solidFill>
              <a:schemeClr val="tx1"/>
            </a:solidFill>
          </a:ln>
        </p:spPr>
        <p:txBody>
          <a:bodyPr>
            <a:noAutofit/>
          </a:bodyPr>
          <a:lstStyle/>
          <a:p>
            <a:pPr algn="ctr" eaLnBrk="1" hangingPunct="1"/>
            <a:r>
              <a:rPr lang="en-US" sz="4000" b="1" dirty="0" smtClean="0"/>
              <a:t/>
            </a:r>
            <a:br>
              <a:rPr lang="en-US" sz="4000" b="1" dirty="0" smtClean="0"/>
            </a:br>
            <a:r>
              <a:rPr lang="en-US" sz="4000" b="1" dirty="0" smtClean="0"/>
              <a:t>Survivor Elections</a:t>
            </a:r>
            <a:r>
              <a:rPr lang="en-US" sz="4000" dirty="0" smtClean="0"/>
              <a:t/>
            </a:r>
            <a:br>
              <a:rPr lang="en-US" sz="4000" dirty="0" smtClean="0"/>
            </a:br>
            <a:endParaRPr lang="en-US" sz="4000" b="1" dirty="0" smtClean="0"/>
          </a:p>
        </p:txBody>
      </p:sp>
      <p:sp>
        <p:nvSpPr>
          <p:cNvPr id="20484" name="Content Placeholder 5"/>
          <p:cNvSpPr>
            <a:spLocks noGrp="1"/>
          </p:cNvSpPr>
          <p:nvPr>
            <p:ph sz="half" idx="2"/>
          </p:nvPr>
        </p:nvSpPr>
        <p:spPr>
          <a:xfrm>
            <a:off x="457200" y="1600200"/>
            <a:ext cx="4040188" cy="4525963"/>
          </a:xfrm>
          <a:solidFill>
            <a:srgbClr val="92D050"/>
          </a:solidFill>
          <a:ln>
            <a:solidFill>
              <a:schemeClr val="tx1"/>
            </a:solidFill>
          </a:ln>
        </p:spPr>
        <p:txBody>
          <a:bodyPr>
            <a:normAutofit/>
          </a:bodyPr>
          <a:lstStyle/>
          <a:p>
            <a:pPr marL="0" indent="0" algn="ctr">
              <a:buNone/>
            </a:pPr>
            <a:r>
              <a:rPr lang="en-US" b="1" dirty="0" smtClean="0"/>
              <a:t>CSRS</a:t>
            </a:r>
          </a:p>
          <a:p>
            <a:pPr eaLnBrk="1" hangingPunct="1"/>
            <a:endParaRPr lang="en-US" dirty="0" smtClean="0"/>
          </a:p>
          <a:p>
            <a:pPr marL="0" indent="0" eaLnBrk="1" hangingPunct="1">
              <a:buNone/>
            </a:pPr>
            <a:r>
              <a:rPr lang="en-US" sz="2000" dirty="0" smtClean="0"/>
              <a:t>Maximum Benefit = 55% of the base amount of annuity</a:t>
            </a:r>
          </a:p>
          <a:p>
            <a:pPr lvl="1" eaLnBrk="1" hangingPunct="1"/>
            <a:r>
              <a:rPr lang="en-US" sz="1800" dirty="0" smtClean="0"/>
              <a:t>Total Annuity less reduction for deposit or redeposit service</a:t>
            </a:r>
          </a:p>
          <a:p>
            <a:pPr lvl="1" eaLnBrk="1" hangingPunct="1"/>
            <a:r>
              <a:rPr lang="en-US" sz="1800" dirty="0" smtClean="0"/>
              <a:t>May elect any percentage under maximum or no benefit with spousal consent </a:t>
            </a:r>
          </a:p>
          <a:p>
            <a:pPr lvl="1" eaLnBrk="1" hangingPunct="1"/>
            <a:r>
              <a:rPr lang="en-US" sz="1800" dirty="0" smtClean="0"/>
              <a:t>Cost to provide benefit is:</a:t>
            </a:r>
          </a:p>
          <a:p>
            <a:pPr lvl="2" eaLnBrk="1" hangingPunct="1"/>
            <a:r>
              <a:rPr lang="en-US" sz="1600" dirty="0" smtClean="0"/>
              <a:t>2.5% of amount up to $3,600</a:t>
            </a:r>
          </a:p>
          <a:p>
            <a:pPr lvl="2" eaLnBrk="1" hangingPunct="1"/>
            <a:r>
              <a:rPr lang="en-US" sz="1600" dirty="0" smtClean="0"/>
              <a:t>Plus, 10 % of the amount over $3,600</a:t>
            </a:r>
          </a:p>
          <a:p>
            <a:pPr lvl="2" eaLnBrk="1" hangingPunct="1">
              <a:buFont typeface="Arial" charset="0"/>
              <a:buNone/>
            </a:pPr>
            <a:endParaRPr lang="en-US" dirty="0" smtClean="0"/>
          </a:p>
          <a:p>
            <a:pPr lvl="2" eaLnBrk="1" hangingPunct="1">
              <a:buFont typeface="Arial" charset="0"/>
              <a:buNone/>
            </a:pPr>
            <a:endParaRPr lang="en-US" dirty="0" smtClean="0"/>
          </a:p>
        </p:txBody>
      </p:sp>
      <p:sp>
        <p:nvSpPr>
          <p:cNvPr id="20486" name="Content Placeholder 7"/>
          <p:cNvSpPr>
            <a:spLocks noGrp="1"/>
          </p:cNvSpPr>
          <p:nvPr>
            <p:ph sz="quarter" idx="4"/>
          </p:nvPr>
        </p:nvSpPr>
        <p:spPr>
          <a:xfrm>
            <a:off x="4645025" y="1600200"/>
            <a:ext cx="4041775" cy="4525963"/>
          </a:xfrm>
          <a:solidFill>
            <a:srgbClr val="92D050"/>
          </a:solidFill>
          <a:ln>
            <a:solidFill>
              <a:schemeClr val="tx1"/>
            </a:solidFill>
          </a:ln>
        </p:spPr>
        <p:txBody>
          <a:bodyPr>
            <a:normAutofit/>
          </a:bodyPr>
          <a:lstStyle/>
          <a:p>
            <a:pPr marL="0" indent="0" algn="ctr">
              <a:buNone/>
            </a:pPr>
            <a:r>
              <a:rPr lang="en-US" b="1" dirty="0" smtClean="0"/>
              <a:t>FERS</a:t>
            </a:r>
          </a:p>
          <a:p>
            <a:pPr eaLnBrk="1" hangingPunct="1"/>
            <a:endParaRPr lang="en-US" dirty="0" smtClean="0"/>
          </a:p>
          <a:p>
            <a:pPr eaLnBrk="1" hangingPunct="1"/>
            <a:r>
              <a:rPr lang="en-US" sz="2000" dirty="0" smtClean="0"/>
              <a:t>Maximum Benefit = 50% of base amount of annuity</a:t>
            </a:r>
          </a:p>
          <a:p>
            <a:pPr lvl="1" eaLnBrk="1" hangingPunct="1"/>
            <a:r>
              <a:rPr lang="en-US" sz="1800" dirty="0" smtClean="0"/>
              <a:t>Total Annuity less reduction for age</a:t>
            </a:r>
          </a:p>
          <a:p>
            <a:pPr lvl="1" eaLnBrk="1" hangingPunct="1"/>
            <a:r>
              <a:rPr lang="en-US" sz="1800" dirty="0" smtClean="0"/>
              <a:t>May elect 25% or no benefit with spousal consent</a:t>
            </a:r>
          </a:p>
          <a:p>
            <a:pPr lvl="1" eaLnBrk="1" hangingPunct="1"/>
            <a:r>
              <a:rPr lang="en-US" sz="1800" dirty="0" smtClean="0"/>
              <a:t>Must elect survivor benefit to continue health insurance</a:t>
            </a:r>
          </a:p>
          <a:p>
            <a:pPr lvl="1" eaLnBrk="1" hangingPunct="1"/>
            <a:r>
              <a:rPr lang="en-US" sz="1800" dirty="0" smtClean="0"/>
              <a:t>Cost to provide benefit is:</a:t>
            </a:r>
          </a:p>
          <a:p>
            <a:pPr lvl="2" eaLnBrk="1" hangingPunct="1"/>
            <a:r>
              <a:rPr lang="en-US" sz="1600" dirty="0" smtClean="0"/>
              <a:t>10% for 50%</a:t>
            </a:r>
          </a:p>
          <a:p>
            <a:pPr lvl="2" eaLnBrk="1" hangingPunct="1"/>
            <a:r>
              <a:rPr lang="en-US" sz="1600" dirty="0" smtClean="0"/>
              <a:t>5% for 25% </a:t>
            </a:r>
          </a:p>
          <a:p>
            <a:pPr lvl="2" eaLnBrk="1" hangingPunct="1"/>
            <a:endParaRPr lang="en-US" dirty="0" smtClean="0"/>
          </a:p>
        </p:txBody>
      </p:sp>
      <p:sp>
        <p:nvSpPr>
          <p:cNvPr id="3" name="Slide Number Placeholder 2"/>
          <p:cNvSpPr>
            <a:spLocks noGrp="1"/>
          </p:cNvSpPr>
          <p:nvPr>
            <p:ph type="sldNum" sz="quarter" idx="12"/>
          </p:nvPr>
        </p:nvSpPr>
        <p:spPr/>
        <p:txBody>
          <a:bodyPr/>
          <a:lstStyle/>
          <a:p>
            <a:pPr>
              <a:defRPr/>
            </a:pPr>
            <a:fld id="{1E9E6D64-61C0-4713-8B97-C70CB487A7BD}" type="slidenum">
              <a:rPr lang="en-US" smtClean="0"/>
              <a:pPr>
                <a:defRPr/>
              </a:pPr>
              <a:t>20</a:t>
            </a:fld>
            <a:endParaRPr lang="en-US"/>
          </a:p>
        </p:txBody>
      </p:sp>
      <p:sp>
        <p:nvSpPr>
          <p:cNvPr id="2" name="TextBox 1"/>
          <p:cNvSpPr txBox="1"/>
          <p:nvPr/>
        </p:nvSpPr>
        <p:spPr>
          <a:xfrm>
            <a:off x="452284" y="6273205"/>
            <a:ext cx="7924800" cy="523220"/>
          </a:xfrm>
          <a:prstGeom prst="rect">
            <a:avLst/>
          </a:prstGeom>
          <a:noFill/>
        </p:spPr>
        <p:txBody>
          <a:bodyPr wrap="square" rtlCol="0">
            <a:spAutoFit/>
          </a:bodyPr>
          <a:lstStyle/>
          <a:p>
            <a:r>
              <a:rPr lang="en-US" sz="1400" dirty="0" smtClean="0">
                <a:latin typeface="+mn-lt"/>
              </a:rPr>
              <a:t>NOTE: You </a:t>
            </a:r>
            <a:r>
              <a:rPr lang="en-US" sz="1400" dirty="0">
                <a:latin typeface="+mn-lt"/>
              </a:rPr>
              <a:t>must elect a survivor benefit in order for your spouse to be eligible to continue health insurance if self and family </a:t>
            </a:r>
            <a:r>
              <a:rPr lang="en-US" sz="1400" dirty="0" smtClean="0">
                <a:latin typeface="+mn-lt"/>
              </a:rPr>
              <a:t>coverage.</a:t>
            </a:r>
            <a:endParaRPr lang="en-US" sz="1400" dirty="0">
              <a:latin typeface="+mn-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704088"/>
            <a:ext cx="8229600" cy="743712"/>
          </a:xfrm>
          <a:solidFill>
            <a:schemeClr val="accent3"/>
          </a:solidFill>
          <a:ln>
            <a:solidFill>
              <a:schemeClr val="tx1"/>
            </a:solidFill>
          </a:ln>
        </p:spPr>
        <p:txBody>
          <a:bodyPr>
            <a:noAutofit/>
          </a:bodyPr>
          <a:lstStyle/>
          <a:p>
            <a:pPr algn="ctr" eaLnBrk="1" hangingPunct="1"/>
            <a:r>
              <a:rPr lang="en-US" sz="4000" b="1" dirty="0" smtClean="0"/>
              <a:t>Federal Benefits</a:t>
            </a:r>
          </a:p>
        </p:txBody>
      </p:sp>
      <p:sp>
        <p:nvSpPr>
          <p:cNvPr id="21508" name="Content Placeholder 3"/>
          <p:cNvSpPr>
            <a:spLocks noGrp="1"/>
          </p:cNvSpPr>
          <p:nvPr>
            <p:ph sz="half" idx="2"/>
          </p:nvPr>
        </p:nvSpPr>
        <p:spPr>
          <a:xfrm>
            <a:off x="457200" y="1524001"/>
            <a:ext cx="8153400" cy="3200400"/>
          </a:xfrm>
        </p:spPr>
        <p:txBody>
          <a:bodyPr>
            <a:normAutofit lnSpcReduction="10000"/>
          </a:bodyPr>
          <a:lstStyle/>
          <a:p>
            <a:pPr marL="0" indent="0" algn="ctr">
              <a:buNone/>
            </a:pPr>
            <a:r>
              <a:rPr lang="en-US" b="1" dirty="0" smtClean="0"/>
              <a:t>FEHB</a:t>
            </a:r>
          </a:p>
          <a:p>
            <a:pPr eaLnBrk="1" hangingPunct="1"/>
            <a:endParaRPr lang="en-US" sz="2000" dirty="0" smtClean="0"/>
          </a:p>
          <a:p>
            <a:pPr eaLnBrk="1" hangingPunct="1"/>
            <a:r>
              <a:rPr lang="en-US" dirty="0" smtClean="0"/>
              <a:t>Employee must retire on an immediate annuity. </a:t>
            </a:r>
          </a:p>
          <a:p>
            <a:pPr eaLnBrk="1" hangingPunct="1"/>
            <a:r>
              <a:rPr lang="en-US" dirty="0" smtClean="0"/>
              <a:t>Employee must be enrolled in an FEHB plan at the time of retirement.</a:t>
            </a:r>
          </a:p>
          <a:p>
            <a:pPr eaLnBrk="1" hangingPunct="1"/>
            <a:r>
              <a:rPr lang="en-US" dirty="0" smtClean="0"/>
              <a:t>Employee must have been continuously enrolled in a plan under FEHB for the 5 years immediately preceding retirement or for all service since first opportunity to enroll.</a:t>
            </a:r>
          </a:p>
        </p:txBody>
      </p:sp>
      <p:pic>
        <p:nvPicPr>
          <p:cNvPr id="2" name="Content Placeholder 1"/>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2209800" y="5257800"/>
            <a:ext cx="1524000" cy="1190625"/>
          </a:xfrm>
        </p:spPr>
      </p:pic>
      <p:sp>
        <p:nvSpPr>
          <p:cNvPr id="3" name="Slide Number Placeholder 2"/>
          <p:cNvSpPr>
            <a:spLocks noGrp="1"/>
          </p:cNvSpPr>
          <p:nvPr>
            <p:ph type="sldNum" sz="quarter" idx="12"/>
          </p:nvPr>
        </p:nvSpPr>
        <p:spPr/>
        <p:txBody>
          <a:bodyPr/>
          <a:lstStyle/>
          <a:p>
            <a:pPr>
              <a:defRPr/>
            </a:pPr>
            <a:fld id="{1E9E6D64-61C0-4713-8B97-C70CB487A7BD}"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1066800" y="1752600"/>
            <a:ext cx="7086600" cy="3810000"/>
          </a:xfrm>
        </p:spPr>
        <p:txBody>
          <a:bodyPr>
            <a:normAutofit/>
          </a:bodyPr>
          <a:lstStyle/>
          <a:p>
            <a:pPr marL="0" indent="0" algn="ctr">
              <a:buNone/>
            </a:pPr>
            <a:r>
              <a:rPr lang="en-US" b="1" dirty="0" smtClean="0"/>
              <a:t>FEGLI</a:t>
            </a:r>
          </a:p>
          <a:p>
            <a:endParaRPr lang="en-US" dirty="0" smtClean="0"/>
          </a:p>
          <a:p>
            <a:r>
              <a:rPr lang="en-US" dirty="0" smtClean="0"/>
              <a:t>Employee retires from a position in which insured.</a:t>
            </a:r>
          </a:p>
          <a:p>
            <a:r>
              <a:rPr lang="en-US" dirty="0" smtClean="0"/>
              <a:t>Employee does not convert to an individual policy.</a:t>
            </a:r>
          </a:p>
          <a:p>
            <a:r>
              <a:rPr lang="en-US" dirty="0" smtClean="0"/>
              <a:t>Employee retires on an immediate annuity.</a:t>
            </a:r>
          </a:p>
          <a:p>
            <a:r>
              <a:rPr lang="en-US" dirty="0" smtClean="0"/>
              <a:t>Employee must have been continuously insured under FEGLI for the 5 years of service immediately preceding retirement or the full periods of service during which life insurance was available.</a:t>
            </a:r>
          </a:p>
          <a:p>
            <a:endParaRPr lang="en-US" dirty="0"/>
          </a:p>
        </p:txBody>
      </p:sp>
      <p:sp>
        <p:nvSpPr>
          <p:cNvPr id="7" name="Slide Number Placeholder 6"/>
          <p:cNvSpPr>
            <a:spLocks noGrp="1"/>
          </p:cNvSpPr>
          <p:nvPr>
            <p:ph type="sldNum" sz="quarter" idx="12"/>
          </p:nvPr>
        </p:nvSpPr>
        <p:spPr/>
        <p:txBody>
          <a:bodyPr/>
          <a:lstStyle/>
          <a:p>
            <a:pPr>
              <a:defRPr/>
            </a:pPr>
            <a:fld id="{1E9E6D64-61C0-4713-8B97-C70CB487A7BD}" type="slidenum">
              <a:rPr lang="en-US" smtClean="0"/>
              <a:pPr>
                <a:defRPr/>
              </a:pPr>
              <a:t>22</a:t>
            </a:fld>
            <a:endParaRPr lang="en-US"/>
          </a:p>
        </p:txBody>
      </p:sp>
      <p:sp>
        <p:nvSpPr>
          <p:cNvPr id="9" name="TextBox 8"/>
          <p:cNvSpPr txBox="1"/>
          <p:nvPr/>
        </p:nvSpPr>
        <p:spPr>
          <a:xfrm>
            <a:off x="838199" y="914400"/>
            <a:ext cx="7543799" cy="707886"/>
          </a:xfrm>
          <a:prstGeom prst="rect">
            <a:avLst/>
          </a:prstGeom>
          <a:solidFill>
            <a:schemeClr val="accent3"/>
          </a:solidFill>
          <a:ln>
            <a:solidFill>
              <a:schemeClr val="tx1"/>
            </a:solidFill>
          </a:ln>
        </p:spPr>
        <p:txBody>
          <a:bodyPr wrap="square" rtlCol="0">
            <a:spAutoFit/>
          </a:bodyPr>
          <a:lstStyle/>
          <a:p>
            <a:pPr algn="ctr"/>
            <a:r>
              <a:rPr lang="en-US" sz="4000" b="1" dirty="0" smtClean="0">
                <a:latin typeface="+mj-lt"/>
              </a:rPr>
              <a:t>Federal Benefits (cont.)</a:t>
            </a:r>
            <a:endParaRPr lang="en-US" sz="4000" b="1" dirty="0">
              <a:latin typeface="+mj-lt"/>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5098" y="5562600"/>
            <a:ext cx="1905000" cy="838200"/>
          </a:xfrm>
          <a:prstGeom prst="rect">
            <a:avLst/>
          </a:prstGeom>
        </p:spPr>
      </p:pic>
    </p:spTree>
    <p:extLst>
      <p:ext uri="{BB962C8B-B14F-4D97-AF65-F5344CB8AC3E}">
        <p14:creationId xmlns:p14="http://schemas.microsoft.com/office/powerpoint/2010/main" val="41865239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6"/>
          <p:cNvSpPr>
            <a:spLocks noGrp="1"/>
          </p:cNvSpPr>
          <p:nvPr>
            <p:ph type="title"/>
          </p:nvPr>
        </p:nvSpPr>
        <p:spPr>
          <a:xfrm>
            <a:off x="381000" y="1676400"/>
            <a:ext cx="8229600" cy="743712"/>
          </a:xfrm>
          <a:solidFill>
            <a:schemeClr val="accent3"/>
          </a:solidFill>
          <a:ln>
            <a:solidFill>
              <a:schemeClr val="tx1"/>
            </a:solidFill>
          </a:ln>
        </p:spPr>
        <p:txBody>
          <a:bodyPr>
            <a:normAutofit fontScale="90000"/>
          </a:bodyPr>
          <a:lstStyle/>
          <a:p>
            <a:pPr algn="ctr" eaLnBrk="1" hangingPunct="1"/>
            <a:r>
              <a:rPr lang="en-US" sz="5600" dirty="0" smtClean="0"/>
              <a:t>  </a:t>
            </a:r>
            <a:r>
              <a:rPr lang="en-US" b="1" dirty="0" smtClean="0"/>
              <a:t>Federal Benefits (cont.)</a:t>
            </a:r>
            <a:r>
              <a:rPr lang="en-US" dirty="0" smtClean="0"/>
              <a:t>	</a:t>
            </a:r>
          </a:p>
        </p:txBody>
      </p:sp>
      <p:sp>
        <p:nvSpPr>
          <p:cNvPr id="22531" name="Content Placeholder 7"/>
          <p:cNvSpPr>
            <a:spLocks noGrp="1"/>
          </p:cNvSpPr>
          <p:nvPr>
            <p:ph idx="1"/>
          </p:nvPr>
        </p:nvSpPr>
        <p:spPr>
          <a:xfrm>
            <a:off x="381000" y="2590800"/>
            <a:ext cx="8229600" cy="4525963"/>
          </a:xfrm>
        </p:spPr>
        <p:txBody>
          <a:bodyPr>
            <a:normAutofit/>
          </a:bodyPr>
          <a:lstStyle/>
          <a:p>
            <a:pPr eaLnBrk="1" hangingPunct="1"/>
            <a:r>
              <a:rPr lang="en-US" sz="2400" b="1" dirty="0" smtClean="0"/>
              <a:t>Federal Employees Dental and Vision Insurance Program </a:t>
            </a:r>
          </a:p>
          <a:p>
            <a:pPr lvl="1" eaLnBrk="1" hangingPunct="1"/>
            <a:r>
              <a:rPr lang="en-US" sz="2200" dirty="0" smtClean="0"/>
              <a:t>Eligible to continue in retirement, eligible to enroll after retirement during qualifying period.</a:t>
            </a:r>
          </a:p>
          <a:p>
            <a:pPr eaLnBrk="1" hangingPunct="1"/>
            <a:r>
              <a:rPr lang="en-US" sz="2400" b="1" dirty="0" smtClean="0"/>
              <a:t>Federal Flexible Spending Account Program</a:t>
            </a:r>
          </a:p>
          <a:p>
            <a:pPr lvl="1" eaLnBrk="1" hangingPunct="1"/>
            <a:r>
              <a:rPr lang="en-US" sz="2200" dirty="0" smtClean="0"/>
              <a:t>Terminates on date of retirement, lose what remains if no eligible health care expenses prior to date of retirement.</a:t>
            </a:r>
            <a:r>
              <a:rPr lang="en-US" sz="2000" dirty="0" smtClean="0"/>
              <a:t>  </a:t>
            </a:r>
          </a:p>
          <a:p>
            <a:pPr eaLnBrk="1" hangingPunct="1"/>
            <a:r>
              <a:rPr lang="en-US" sz="2400" b="1" dirty="0" smtClean="0"/>
              <a:t>Federal Long Term Care Insurance Program</a:t>
            </a:r>
          </a:p>
          <a:p>
            <a:pPr lvl="1" eaLnBrk="1" hangingPunct="1"/>
            <a:r>
              <a:rPr lang="en-US" sz="2200" dirty="0" smtClean="0"/>
              <a:t>Eligible to continue in retirement, eligible to enroll after retirement.</a:t>
            </a:r>
          </a:p>
          <a:p>
            <a:pPr eaLnBrk="1" hangingPunct="1">
              <a:buFont typeface="Arial" charset="0"/>
              <a:buNone/>
            </a:pPr>
            <a:endParaRPr lang="en-US" dirty="0" smtClean="0"/>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23</a:t>
            </a:fld>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900" y="609600"/>
            <a:ext cx="1943100" cy="184785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704088"/>
            <a:ext cx="8229600" cy="896112"/>
          </a:xfrm>
          <a:solidFill>
            <a:schemeClr val="accent3"/>
          </a:solidFill>
          <a:ln>
            <a:solidFill>
              <a:schemeClr val="tx1"/>
            </a:solidFill>
          </a:ln>
        </p:spPr>
        <p:txBody>
          <a:bodyPr>
            <a:normAutofit/>
          </a:bodyPr>
          <a:lstStyle/>
          <a:p>
            <a:pPr algn="ctr" eaLnBrk="1" hangingPunct="1"/>
            <a:r>
              <a:rPr lang="en-US" sz="4000" b="1" dirty="0" smtClean="0"/>
              <a:t>Social Security (cont.)</a:t>
            </a:r>
          </a:p>
        </p:txBody>
      </p:sp>
      <p:sp>
        <p:nvSpPr>
          <p:cNvPr id="24579" name="Content Placeholder 2"/>
          <p:cNvSpPr>
            <a:spLocks noGrp="1"/>
          </p:cNvSpPr>
          <p:nvPr>
            <p:ph idx="1"/>
          </p:nvPr>
        </p:nvSpPr>
        <p:spPr>
          <a:xfrm>
            <a:off x="457200" y="1752600"/>
            <a:ext cx="8229600" cy="4800600"/>
          </a:xfrm>
        </p:spPr>
        <p:txBody>
          <a:bodyPr>
            <a:normAutofit/>
          </a:bodyPr>
          <a:lstStyle/>
          <a:p>
            <a:pPr eaLnBrk="1" hangingPunct="1"/>
            <a:r>
              <a:rPr lang="en-US" sz="2500" dirty="0" smtClean="0"/>
              <a:t>40 credits to qualify for a benefit (less credits necessary for a disability benefit).</a:t>
            </a:r>
          </a:p>
          <a:p>
            <a:pPr eaLnBrk="1" hangingPunct="1"/>
            <a:r>
              <a:rPr lang="en-US" sz="2500" dirty="0" smtClean="0"/>
              <a:t>Work may affect the amount of your benefit.</a:t>
            </a:r>
          </a:p>
          <a:p>
            <a:pPr eaLnBrk="1" hangingPunct="1"/>
            <a:r>
              <a:rPr lang="en-US" sz="2500" dirty="0" smtClean="0"/>
              <a:t>May be taxable for Federal Tax purposes.</a:t>
            </a:r>
          </a:p>
          <a:p>
            <a:pPr eaLnBrk="1" hangingPunct="1"/>
            <a:r>
              <a:rPr lang="en-US" sz="2500" dirty="0" smtClean="0"/>
              <a:t>Lump sum for annual leave may count towards your earnings limitation if you have a mid-year retirement.</a:t>
            </a:r>
          </a:p>
          <a:p>
            <a:pPr eaLnBrk="1" hangingPunct="1"/>
            <a:r>
              <a:rPr lang="en-US" sz="2500" dirty="0" smtClean="0"/>
              <a:t>How your benefits are calculated: </a:t>
            </a:r>
            <a:r>
              <a:rPr lang="en-US" sz="2500" dirty="0" smtClean="0">
                <a:hlinkClick r:id="rId2"/>
              </a:rPr>
              <a:t>www.ssa.gov</a:t>
            </a:r>
            <a:r>
              <a:rPr lang="en-US" sz="2500" dirty="0" smtClean="0"/>
              <a:t> </a:t>
            </a:r>
          </a:p>
          <a:p>
            <a:pPr>
              <a:buNone/>
            </a:pPr>
            <a:r>
              <a:rPr lang="en-US" sz="2500" dirty="0" smtClean="0"/>
              <a:t>     for benefit calculation examples.</a:t>
            </a:r>
          </a:p>
          <a:p>
            <a:pPr eaLnBrk="1" hangingPunct="1"/>
            <a:endParaRPr lang="en-US" sz="2800" dirty="0" smtClean="0"/>
          </a:p>
          <a:p>
            <a:pPr lvl="3">
              <a:buNone/>
            </a:pPr>
            <a:endParaRPr lang="en-US" dirty="0" smtClean="0"/>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24</a:t>
            </a:fld>
            <a:endParaRPr lang="en-US"/>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15997">
            <a:off x="5257801" y="5059116"/>
            <a:ext cx="3028950" cy="1514475"/>
          </a:xfrm>
          <a:prstGeom prst="rect">
            <a:avLst/>
          </a:prstGeom>
          <a:ln>
            <a:solidFill>
              <a:schemeClr val="tx1"/>
            </a:solid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1" y="5300816"/>
            <a:ext cx="1447799" cy="1176184"/>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704088"/>
            <a:ext cx="8229600" cy="972312"/>
          </a:xfrm>
          <a:solidFill>
            <a:schemeClr val="accent3"/>
          </a:solidFill>
          <a:ln>
            <a:solidFill>
              <a:schemeClr val="tx1"/>
            </a:solidFill>
          </a:ln>
        </p:spPr>
        <p:txBody>
          <a:bodyPr>
            <a:normAutofit fontScale="90000"/>
          </a:bodyPr>
          <a:lstStyle/>
          <a:p>
            <a:r>
              <a:rPr lang="en-US" sz="3000" dirty="0"/>
              <a:t/>
            </a:r>
            <a:br>
              <a:rPr lang="en-US" sz="3000" dirty="0"/>
            </a:br>
            <a:r>
              <a:rPr lang="en-US" b="1" dirty="0"/>
              <a:t>Social Security </a:t>
            </a:r>
            <a:r>
              <a:rPr lang="en-US" b="1" dirty="0" smtClean="0"/>
              <a:t>(cont.)</a:t>
            </a:r>
            <a:br>
              <a:rPr lang="en-US" b="1" dirty="0" smtClean="0"/>
            </a:br>
            <a:endParaRPr lang="en-US" sz="3000" dirty="0" smtClean="0"/>
          </a:p>
        </p:txBody>
      </p:sp>
      <p:sp>
        <p:nvSpPr>
          <p:cNvPr id="27651" name="Content Placeholder 2"/>
          <p:cNvSpPr>
            <a:spLocks noGrp="1"/>
          </p:cNvSpPr>
          <p:nvPr>
            <p:ph idx="1"/>
          </p:nvPr>
        </p:nvSpPr>
        <p:spPr>
          <a:xfrm>
            <a:off x="381000" y="1752600"/>
            <a:ext cx="8229600" cy="4495800"/>
          </a:xfrm>
        </p:spPr>
        <p:txBody>
          <a:bodyPr>
            <a:normAutofit fontScale="92500"/>
          </a:bodyPr>
          <a:lstStyle/>
          <a:p>
            <a:pPr>
              <a:buFont typeface="Arial" charset="0"/>
              <a:buNone/>
            </a:pPr>
            <a:r>
              <a:rPr lang="en-US" sz="2800" b="1" dirty="0" smtClean="0"/>
              <a:t>Government Pension Offset</a:t>
            </a:r>
            <a:r>
              <a:rPr lang="en-US" sz="2800" dirty="0" smtClean="0"/>
              <a:t> (GPO)</a:t>
            </a:r>
          </a:p>
          <a:p>
            <a:r>
              <a:rPr lang="en-US" sz="2400" dirty="0" smtClean="0"/>
              <a:t>Affects Spousal Benefits only</a:t>
            </a:r>
          </a:p>
          <a:p>
            <a:r>
              <a:rPr lang="en-US" sz="2400" dirty="0" smtClean="0"/>
              <a:t>2/3 of the amount of government pension will be used to reduce the social security benefit</a:t>
            </a:r>
          </a:p>
          <a:p>
            <a:r>
              <a:rPr lang="en-US" sz="2400" dirty="0" smtClean="0"/>
              <a:t>Affects CSRS in most cases</a:t>
            </a:r>
          </a:p>
          <a:p>
            <a:pPr>
              <a:buFont typeface="Arial" charset="0"/>
              <a:buNone/>
            </a:pPr>
            <a:r>
              <a:rPr lang="en-US" sz="2800" b="1" dirty="0" smtClean="0"/>
              <a:t>Windfall Elimination Provision </a:t>
            </a:r>
            <a:r>
              <a:rPr lang="en-US" sz="2800" dirty="0" smtClean="0"/>
              <a:t>(WEP)</a:t>
            </a:r>
          </a:p>
          <a:p>
            <a:r>
              <a:rPr lang="en-US" sz="2400" dirty="0" smtClean="0"/>
              <a:t>Primarily affects CSRS employees that have 40 credits</a:t>
            </a:r>
          </a:p>
          <a:p>
            <a:r>
              <a:rPr lang="en-US" sz="2400" dirty="0" smtClean="0"/>
              <a:t>Personal Benefits Statement will not take this in to account</a:t>
            </a:r>
          </a:p>
          <a:p>
            <a:r>
              <a:rPr lang="en-US" sz="2400" dirty="0" smtClean="0"/>
              <a:t>Amount can be estimated</a:t>
            </a:r>
          </a:p>
          <a:p>
            <a:pPr>
              <a:buNone/>
            </a:pPr>
            <a:r>
              <a:rPr lang="en-US" sz="2400" dirty="0" smtClean="0"/>
              <a:t>(FERS Employees and Widow/Widower(s) are not subject to any of the above unless they have a CSRS component to their annuity.)</a:t>
            </a:r>
          </a:p>
          <a:p>
            <a:endParaRPr lang="en-US" sz="2400" dirty="0" smtClean="0"/>
          </a:p>
          <a:p>
            <a:endParaRPr lang="en-US" sz="2400" dirty="0" smtClean="0"/>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solidFill>
            <a:schemeClr val="accent3"/>
          </a:solidFill>
          <a:ln>
            <a:solidFill>
              <a:schemeClr val="tx1"/>
            </a:solidFill>
          </a:ln>
        </p:spPr>
        <p:txBody>
          <a:bodyPr>
            <a:normAutofit/>
          </a:bodyPr>
          <a:lstStyle/>
          <a:p>
            <a:pPr algn="ctr"/>
            <a:r>
              <a:rPr lang="en-US" sz="4000" b="1" dirty="0" smtClean="0"/>
              <a:t>Social Security (cont.)</a:t>
            </a:r>
          </a:p>
        </p:txBody>
      </p:sp>
      <p:sp>
        <p:nvSpPr>
          <p:cNvPr id="28675" name="Content Placeholder 2"/>
          <p:cNvSpPr>
            <a:spLocks noGrp="1"/>
          </p:cNvSpPr>
          <p:nvPr>
            <p:ph idx="1"/>
          </p:nvPr>
        </p:nvSpPr>
        <p:spPr/>
        <p:txBody>
          <a:bodyPr/>
          <a:lstStyle/>
          <a:p>
            <a:pPr marL="0" indent="0">
              <a:buNone/>
            </a:pPr>
            <a:r>
              <a:rPr lang="en-US" sz="2800" b="1" dirty="0" smtClean="0"/>
              <a:t>Disability </a:t>
            </a:r>
          </a:p>
          <a:p>
            <a:pPr lvl="1">
              <a:buFont typeface="Arial" panose="020B0604020202020204" pitchFamily="34" charset="0"/>
              <a:buChar char="•"/>
            </a:pPr>
            <a:r>
              <a:rPr lang="en-US" sz="2400" dirty="0" smtClean="0"/>
              <a:t>Definition of disability differs from CSRS/FERS.</a:t>
            </a:r>
          </a:p>
          <a:p>
            <a:pPr marL="0" indent="0">
              <a:buNone/>
            </a:pPr>
            <a:r>
              <a:rPr lang="en-US" sz="2800" b="1" dirty="0" smtClean="0"/>
              <a:t>Survivor Benefits</a:t>
            </a:r>
          </a:p>
          <a:p>
            <a:pPr lvl="1">
              <a:buFont typeface="Arial" panose="020B0604020202020204" pitchFamily="34" charset="0"/>
              <a:buChar char="•"/>
            </a:pPr>
            <a:r>
              <a:rPr lang="en-US" sz="2400" dirty="0" smtClean="0"/>
              <a:t>Certain family members may be eligible for survivor benefit (including a parent).</a:t>
            </a:r>
          </a:p>
          <a:p>
            <a:pPr lvl="1">
              <a:buFont typeface="Arial" panose="020B0604020202020204" pitchFamily="34" charset="0"/>
              <a:buChar char="•"/>
            </a:pPr>
            <a:r>
              <a:rPr lang="en-US" sz="2400" dirty="0" smtClean="0"/>
              <a:t>One time special death benefit to surviving spouse or eligible child.</a:t>
            </a:r>
          </a:p>
          <a:p>
            <a:pPr lvl="1">
              <a:buFont typeface="Arial" panose="020B0604020202020204" pitchFamily="34" charset="0"/>
              <a:buChar char="•"/>
            </a:pPr>
            <a:r>
              <a:rPr lang="en-US" sz="2400" dirty="0" smtClean="0"/>
              <a:t>Former spouse may also receive benefit.</a:t>
            </a:r>
          </a:p>
          <a:p>
            <a:endParaRPr lang="en-US" sz="2400" dirty="0" smtClean="0"/>
          </a:p>
          <a:p>
            <a:pPr lvl="1">
              <a:buFont typeface="Arial" charset="0"/>
              <a:buNone/>
            </a:pPr>
            <a:endParaRPr lang="en-US" dirty="0" smtClean="0"/>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457200"/>
            <a:ext cx="8229600" cy="685800"/>
          </a:xfrm>
          <a:solidFill>
            <a:schemeClr val="accent3"/>
          </a:solidFill>
          <a:ln>
            <a:solidFill>
              <a:schemeClr val="tx1"/>
            </a:solidFill>
          </a:ln>
        </p:spPr>
        <p:txBody>
          <a:bodyPr>
            <a:normAutofit fontScale="90000"/>
          </a:bodyPr>
          <a:lstStyle/>
          <a:p>
            <a:pPr algn="ctr"/>
            <a:r>
              <a:rPr lang="en-US" sz="4000" b="1" dirty="0" smtClean="0"/>
              <a:t>MEDICARE</a:t>
            </a:r>
          </a:p>
        </p:txBody>
      </p:sp>
      <p:sp>
        <p:nvSpPr>
          <p:cNvPr id="26627" name="Content Placeholder 2"/>
          <p:cNvSpPr>
            <a:spLocks noGrp="1"/>
          </p:cNvSpPr>
          <p:nvPr>
            <p:ph idx="1"/>
          </p:nvPr>
        </p:nvSpPr>
        <p:spPr>
          <a:xfrm>
            <a:off x="228600" y="1219200"/>
            <a:ext cx="8458200" cy="4648200"/>
          </a:xfrm>
        </p:spPr>
        <p:txBody>
          <a:bodyPr>
            <a:noAutofit/>
          </a:bodyPr>
          <a:lstStyle/>
          <a:p>
            <a:r>
              <a:rPr lang="en-US" sz="2200" dirty="0" smtClean="0"/>
              <a:t>Part A – Hospitalization</a:t>
            </a:r>
          </a:p>
          <a:p>
            <a:pPr lvl="1"/>
            <a:r>
              <a:rPr lang="en-US" sz="2200" dirty="0" smtClean="0"/>
              <a:t>Apply 3 months before age 65 (in most cases it is free)</a:t>
            </a:r>
          </a:p>
          <a:p>
            <a:r>
              <a:rPr lang="en-US" sz="2200" dirty="0" smtClean="0"/>
              <a:t>Part B – Medical Insurance</a:t>
            </a:r>
          </a:p>
          <a:p>
            <a:pPr lvl="1"/>
            <a:r>
              <a:rPr lang="en-US" sz="2200" dirty="0" smtClean="0"/>
              <a:t>Automatic Enrollment at age 65 (premium)</a:t>
            </a:r>
          </a:p>
          <a:p>
            <a:pPr lvl="1"/>
            <a:r>
              <a:rPr lang="en-US" sz="2200" dirty="0" smtClean="0"/>
              <a:t>Can be deferred if you are still working</a:t>
            </a:r>
          </a:p>
          <a:p>
            <a:pPr lvl="1"/>
            <a:r>
              <a:rPr lang="en-US" sz="2200" dirty="0" smtClean="0"/>
              <a:t>After retirement, there may be advantages to enrolling in Part B even if you are enrolled in the FEHB Program</a:t>
            </a:r>
          </a:p>
          <a:p>
            <a:r>
              <a:rPr lang="en-US" sz="2200" dirty="0" smtClean="0"/>
              <a:t>Part C – Health Plan Options</a:t>
            </a:r>
          </a:p>
          <a:p>
            <a:pPr lvl="1"/>
            <a:r>
              <a:rPr lang="en-US" sz="2200" dirty="0" smtClean="0"/>
              <a:t>Through private companies approved by Medicare</a:t>
            </a:r>
          </a:p>
          <a:p>
            <a:r>
              <a:rPr lang="en-US" sz="2200" dirty="0" smtClean="0"/>
              <a:t>Part D – Prescription Drug Coverage</a:t>
            </a:r>
          </a:p>
          <a:p>
            <a:pPr lvl="1"/>
            <a:r>
              <a:rPr lang="en-US" sz="2200" dirty="0" smtClean="0"/>
              <a:t>Monthly premium plus deductible and co-payments</a:t>
            </a:r>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27</a:t>
            </a:fld>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3275" y="4867275"/>
            <a:ext cx="1990725" cy="1990725"/>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274638"/>
            <a:ext cx="8229600" cy="944562"/>
          </a:xfrm>
          <a:solidFill>
            <a:schemeClr val="accent3"/>
          </a:solidFill>
          <a:ln>
            <a:solidFill>
              <a:schemeClr val="tx1"/>
            </a:solidFill>
          </a:ln>
        </p:spPr>
        <p:txBody>
          <a:bodyPr>
            <a:normAutofit/>
          </a:bodyPr>
          <a:lstStyle/>
          <a:p>
            <a:pPr algn="ctr"/>
            <a:r>
              <a:rPr lang="en-US" sz="4000" b="1" dirty="0" smtClean="0"/>
              <a:t>TSP</a:t>
            </a:r>
          </a:p>
        </p:txBody>
      </p:sp>
      <p:sp>
        <p:nvSpPr>
          <p:cNvPr id="29699" name="Content Placeholder 2"/>
          <p:cNvSpPr>
            <a:spLocks noGrp="1"/>
          </p:cNvSpPr>
          <p:nvPr>
            <p:ph idx="1"/>
          </p:nvPr>
        </p:nvSpPr>
        <p:spPr>
          <a:xfrm>
            <a:off x="457200" y="1295400"/>
            <a:ext cx="8229600" cy="4525963"/>
          </a:xfrm>
        </p:spPr>
        <p:txBody>
          <a:bodyPr>
            <a:normAutofit/>
          </a:bodyPr>
          <a:lstStyle/>
          <a:p>
            <a:r>
              <a:rPr lang="en-US" sz="2800" dirty="0" smtClean="0"/>
              <a:t>Free Money.</a:t>
            </a:r>
          </a:p>
          <a:p>
            <a:r>
              <a:rPr lang="en-US" sz="2800" dirty="0" smtClean="0"/>
              <a:t>Defined Contribution Plan.</a:t>
            </a:r>
          </a:p>
          <a:p>
            <a:r>
              <a:rPr lang="en-US" sz="2800" dirty="0" smtClean="0"/>
              <a:t>5% contribution rate doubles immediately.</a:t>
            </a:r>
          </a:p>
          <a:p>
            <a:r>
              <a:rPr lang="en-US" sz="2800" dirty="0" smtClean="0"/>
              <a:t>Tax is deferred until you take the money out.</a:t>
            </a:r>
          </a:p>
          <a:p>
            <a:r>
              <a:rPr lang="en-US" sz="2800" dirty="0" smtClean="0"/>
              <a:t>Can transfer a qualifying previous employer plan into TSP.</a:t>
            </a:r>
          </a:p>
          <a:p>
            <a:r>
              <a:rPr lang="en-US" sz="2800" dirty="0" smtClean="0"/>
              <a:t>Contributions are based on tax year.</a:t>
            </a:r>
          </a:p>
          <a:p>
            <a:r>
              <a:rPr lang="en-US" sz="2800" dirty="0" smtClean="0"/>
              <a:t>Roth TSP Option.</a:t>
            </a:r>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28</a:t>
            </a:fld>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5638800"/>
            <a:ext cx="4743450" cy="962025"/>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a:ln>
            <a:solidFill>
              <a:schemeClr val="tx1"/>
            </a:solidFill>
          </a:ln>
        </p:spPr>
        <p:txBody>
          <a:bodyPr>
            <a:normAutofit fontScale="90000"/>
          </a:bodyPr>
          <a:lstStyle/>
          <a:p>
            <a:pPr algn="ctr"/>
            <a:r>
              <a:rPr lang="en-US" b="1" dirty="0" smtClean="0"/>
              <a:t>TSP (cont.)</a:t>
            </a:r>
            <a:r>
              <a:rPr lang="en-US" dirty="0" smtClean="0"/>
              <a:t/>
            </a:r>
            <a:br>
              <a:rPr lang="en-US" dirty="0" smtClean="0"/>
            </a:br>
            <a:endParaRPr lang="en-US" sz="2200" dirty="0"/>
          </a:p>
        </p:txBody>
      </p:sp>
      <p:sp>
        <p:nvSpPr>
          <p:cNvPr id="7" name="Content Placeholder 6"/>
          <p:cNvSpPr>
            <a:spLocks noGrp="1"/>
          </p:cNvSpPr>
          <p:nvPr>
            <p:ph sz="half" idx="2"/>
          </p:nvPr>
        </p:nvSpPr>
        <p:spPr>
          <a:xfrm>
            <a:off x="340083" y="1447800"/>
            <a:ext cx="4040188" cy="4876800"/>
          </a:xfrm>
          <a:solidFill>
            <a:srgbClr val="92D050"/>
          </a:solidFill>
        </p:spPr>
        <p:txBody>
          <a:bodyPr>
            <a:normAutofit/>
          </a:bodyPr>
          <a:lstStyle/>
          <a:p>
            <a:pPr marL="0" indent="0" algn="ctr">
              <a:buNone/>
            </a:pPr>
            <a:r>
              <a:rPr lang="en-US" b="1" dirty="0" smtClean="0"/>
              <a:t>Traditional TSP</a:t>
            </a:r>
          </a:p>
          <a:p>
            <a:r>
              <a:rPr lang="en-US" sz="2400" dirty="0" smtClean="0"/>
              <a:t>Pre-tax contributions.	</a:t>
            </a:r>
          </a:p>
          <a:p>
            <a:r>
              <a:rPr lang="en-US" sz="2400" dirty="0" smtClean="0"/>
              <a:t>Taxes are deferred so less money is taken out of your check.</a:t>
            </a:r>
          </a:p>
          <a:p>
            <a:r>
              <a:rPr lang="en-US" sz="2400" dirty="0" smtClean="0"/>
              <a:t>Transfers allowed to and from eligible employer plans and traditional IRA’s and some Roth IRA’s.</a:t>
            </a:r>
          </a:p>
          <a:p>
            <a:r>
              <a:rPr lang="en-US" sz="2400" dirty="0" smtClean="0"/>
              <a:t>Taxable when withdrawn.</a:t>
            </a:r>
          </a:p>
          <a:p>
            <a:r>
              <a:rPr lang="en-US" sz="2400" dirty="0" smtClean="0"/>
              <a:t>No annual fee.</a:t>
            </a:r>
          </a:p>
          <a:p>
            <a:endParaRPr lang="en-US" dirty="0" smtClean="0"/>
          </a:p>
          <a:p>
            <a:pPr>
              <a:buNone/>
            </a:pPr>
            <a:endParaRPr lang="en-US" dirty="0"/>
          </a:p>
        </p:txBody>
      </p:sp>
      <p:sp>
        <p:nvSpPr>
          <p:cNvPr id="9" name="Content Placeholder 8"/>
          <p:cNvSpPr>
            <a:spLocks noGrp="1"/>
          </p:cNvSpPr>
          <p:nvPr>
            <p:ph sz="quarter" idx="4"/>
          </p:nvPr>
        </p:nvSpPr>
        <p:spPr>
          <a:xfrm>
            <a:off x="4572000" y="1447800"/>
            <a:ext cx="4041775" cy="4876800"/>
          </a:xfrm>
          <a:solidFill>
            <a:srgbClr val="92D050"/>
          </a:solidFill>
        </p:spPr>
        <p:txBody>
          <a:bodyPr>
            <a:normAutofit/>
          </a:bodyPr>
          <a:lstStyle/>
          <a:p>
            <a:pPr marL="0" indent="0" algn="ctr">
              <a:buNone/>
            </a:pPr>
            <a:r>
              <a:rPr lang="en-US" b="1" dirty="0" smtClean="0"/>
              <a:t>Roth TSP</a:t>
            </a:r>
          </a:p>
          <a:p>
            <a:r>
              <a:rPr lang="en-US" sz="2400" dirty="0" smtClean="0"/>
              <a:t>After-tax contributions.</a:t>
            </a:r>
          </a:p>
          <a:p>
            <a:r>
              <a:rPr lang="en-US" sz="2400" dirty="0" smtClean="0"/>
              <a:t>Government match will always be part of your traditional TSP balance.</a:t>
            </a:r>
          </a:p>
          <a:p>
            <a:r>
              <a:rPr lang="en-US" sz="2400" dirty="0" smtClean="0"/>
              <a:t>Transfers allowed to and from Roth 401(k)’s, Roth 403(b)’s, Roth 457(b)’s, and some Roth IRA’s.</a:t>
            </a:r>
          </a:p>
          <a:p>
            <a:r>
              <a:rPr lang="en-US" sz="2400" dirty="0" smtClean="0"/>
              <a:t>Earnings are tax-free if time and age requirements are met.</a:t>
            </a:r>
          </a:p>
          <a:p>
            <a:endParaRPr lang="en-US" dirty="0"/>
          </a:p>
        </p:txBody>
      </p:sp>
      <p:sp>
        <p:nvSpPr>
          <p:cNvPr id="4" name="Slide Number Placeholder 3"/>
          <p:cNvSpPr>
            <a:spLocks noGrp="1"/>
          </p:cNvSpPr>
          <p:nvPr>
            <p:ph type="sldNum" sz="quarter" idx="12"/>
          </p:nvPr>
        </p:nvSpPr>
        <p:spPr/>
        <p:txBody>
          <a:bodyPr/>
          <a:lstStyle/>
          <a:p>
            <a:pPr>
              <a:defRPr/>
            </a:pPr>
            <a:fld id="{1E9E6D64-61C0-4713-8B97-C70CB487A7BD}" type="slidenum">
              <a:rPr lang="en-US" smtClean="0"/>
              <a:pPr>
                <a:defRPr/>
              </a:pPr>
              <a:t>29</a:t>
            </a:fld>
            <a:endParaRPr lang="en-US"/>
          </a:p>
        </p:txBody>
      </p:sp>
      <p:sp>
        <p:nvSpPr>
          <p:cNvPr id="3" name="TextBox 2"/>
          <p:cNvSpPr txBox="1"/>
          <p:nvPr/>
        </p:nvSpPr>
        <p:spPr>
          <a:xfrm>
            <a:off x="533400" y="6477000"/>
            <a:ext cx="7620000" cy="307777"/>
          </a:xfrm>
          <a:prstGeom prst="rect">
            <a:avLst/>
          </a:prstGeom>
          <a:noFill/>
        </p:spPr>
        <p:txBody>
          <a:bodyPr wrap="square" rtlCol="0">
            <a:spAutoFit/>
          </a:bodyPr>
          <a:lstStyle/>
          <a:p>
            <a:r>
              <a:rPr lang="en-US" sz="1400" dirty="0" smtClean="0">
                <a:latin typeface="+mn-lt"/>
              </a:rPr>
              <a:t>Note: Consult </a:t>
            </a:r>
            <a:r>
              <a:rPr lang="en-US" sz="1400" dirty="0">
                <a:latin typeface="+mn-lt"/>
              </a:rPr>
              <a:t>your Financial Advisor to determine which </a:t>
            </a:r>
            <a:r>
              <a:rPr lang="en-US" sz="1400" dirty="0" smtClean="0">
                <a:latin typeface="+mn-lt"/>
              </a:rPr>
              <a:t>option is best for you.</a:t>
            </a:r>
            <a:endParaRPr lang="en-US" sz="1400" dirty="0">
              <a:latin typeface="+mn-lt"/>
            </a:endParaRPr>
          </a:p>
        </p:txBody>
      </p:sp>
    </p:spTree>
    <p:extLst>
      <p:ext uri="{BB962C8B-B14F-4D97-AF65-F5344CB8AC3E}">
        <p14:creationId xmlns:p14="http://schemas.microsoft.com/office/powerpoint/2010/main" val="10831771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solidFill>
            <a:schemeClr val="accent3"/>
          </a:solidFill>
          <a:ln>
            <a:solidFill>
              <a:schemeClr val="tx1"/>
            </a:solidFill>
          </a:ln>
        </p:spPr>
        <p:txBody>
          <a:bodyPr>
            <a:normAutofit/>
          </a:bodyPr>
          <a:lstStyle/>
          <a:p>
            <a:r>
              <a:rPr lang="en-US" sz="4000" b="1" dirty="0" smtClean="0"/>
              <a:t>TSP (cont.)</a:t>
            </a:r>
          </a:p>
        </p:txBody>
      </p:sp>
      <p:sp>
        <p:nvSpPr>
          <p:cNvPr id="30723" name="Content Placeholder 2"/>
          <p:cNvSpPr>
            <a:spLocks noGrp="1"/>
          </p:cNvSpPr>
          <p:nvPr>
            <p:ph idx="1"/>
          </p:nvPr>
        </p:nvSpPr>
        <p:spPr/>
        <p:txBody>
          <a:bodyPr>
            <a:normAutofit/>
          </a:bodyPr>
          <a:lstStyle/>
          <a:p>
            <a:r>
              <a:rPr lang="en-US" sz="2800" dirty="0" smtClean="0"/>
              <a:t>Loans </a:t>
            </a:r>
          </a:p>
          <a:p>
            <a:r>
              <a:rPr lang="en-US" sz="2800" dirty="0" smtClean="0"/>
              <a:t>Hardship </a:t>
            </a:r>
            <a:r>
              <a:rPr lang="en-US" sz="2800" dirty="0"/>
              <a:t>w</a:t>
            </a:r>
            <a:r>
              <a:rPr lang="en-US" sz="2800" dirty="0" smtClean="0"/>
              <a:t>ithdrawals</a:t>
            </a:r>
          </a:p>
          <a:p>
            <a:r>
              <a:rPr lang="en-US" sz="2800" dirty="0" smtClean="0"/>
              <a:t>Regular </a:t>
            </a:r>
            <a:r>
              <a:rPr lang="en-US" sz="2800" dirty="0"/>
              <a:t>c</a:t>
            </a:r>
            <a:r>
              <a:rPr lang="en-US" sz="2800" dirty="0" smtClean="0"/>
              <a:t>ontributions</a:t>
            </a:r>
          </a:p>
          <a:p>
            <a:r>
              <a:rPr lang="en-US" sz="2800" dirty="0" smtClean="0"/>
              <a:t>Catch-up contributions (age 50 and over)</a:t>
            </a:r>
          </a:p>
          <a:p>
            <a:r>
              <a:rPr lang="en-US" sz="2800" dirty="0" smtClean="0"/>
              <a:t>Matching contributions (FERS only)</a:t>
            </a:r>
          </a:p>
          <a:p>
            <a:r>
              <a:rPr lang="en-US" sz="2800" dirty="0" smtClean="0"/>
              <a:t>Various options on withdrawing when you retire</a:t>
            </a:r>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30</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0" y="4648200"/>
            <a:ext cx="2971800" cy="22098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3"/>
          <p:cNvSpPr>
            <a:spLocks noGrp="1"/>
          </p:cNvSpPr>
          <p:nvPr>
            <p:ph type="title"/>
          </p:nvPr>
        </p:nvSpPr>
        <p:spPr>
          <a:xfrm>
            <a:off x="513735" y="304800"/>
            <a:ext cx="8229600" cy="914400"/>
          </a:xfrm>
          <a:solidFill>
            <a:schemeClr val="accent3"/>
          </a:solidFill>
          <a:ln>
            <a:solidFill>
              <a:schemeClr val="tx1"/>
            </a:solidFill>
          </a:ln>
        </p:spPr>
        <p:txBody>
          <a:bodyPr>
            <a:noAutofit/>
          </a:bodyPr>
          <a:lstStyle/>
          <a:p>
            <a:pPr algn="ctr"/>
            <a:r>
              <a:rPr lang="en-US" sz="4000" b="1" dirty="0" smtClean="0"/>
              <a:t/>
            </a:r>
            <a:br>
              <a:rPr lang="en-US" sz="4000" b="1" dirty="0" smtClean="0"/>
            </a:br>
            <a:r>
              <a:rPr lang="en-US" sz="4000" b="1" dirty="0" smtClean="0"/>
              <a:t>Misc. Information</a:t>
            </a:r>
            <a:r>
              <a:rPr lang="en-US" sz="4000" dirty="0" smtClean="0"/>
              <a:t/>
            </a:r>
            <a:br>
              <a:rPr lang="en-US" sz="4000" dirty="0" smtClean="0"/>
            </a:br>
            <a:endParaRPr lang="en-US" sz="4000" dirty="0" smtClean="0"/>
          </a:p>
        </p:txBody>
      </p:sp>
      <p:sp>
        <p:nvSpPr>
          <p:cNvPr id="31747" name="Content Placeholder 4"/>
          <p:cNvSpPr>
            <a:spLocks noGrp="1"/>
          </p:cNvSpPr>
          <p:nvPr>
            <p:ph idx="1"/>
          </p:nvPr>
        </p:nvSpPr>
        <p:spPr>
          <a:xfrm>
            <a:off x="457200" y="1600201"/>
            <a:ext cx="8229600" cy="4191000"/>
          </a:xfrm>
        </p:spPr>
        <p:txBody>
          <a:bodyPr>
            <a:normAutofit fontScale="92500"/>
          </a:bodyPr>
          <a:lstStyle/>
          <a:p>
            <a:r>
              <a:rPr lang="en-US" sz="2800" dirty="0" smtClean="0"/>
              <a:t>Disability Retirement (medical condition that is expected to last longer than one year and keeps you from performing your assigned job duties)</a:t>
            </a:r>
          </a:p>
          <a:p>
            <a:r>
              <a:rPr lang="en-US" sz="2800" dirty="0" smtClean="0"/>
              <a:t>Alternative Form of Annuity (terminal illness/short life expectancy and eligible to retire on immediate annuity)</a:t>
            </a:r>
          </a:p>
          <a:p>
            <a:r>
              <a:rPr lang="en-US" sz="2800" dirty="0" smtClean="0"/>
              <a:t>Designation of Beneficiary (update when you have a qualifying life event)</a:t>
            </a:r>
          </a:p>
          <a:p>
            <a:r>
              <a:rPr lang="en-US" sz="2800" dirty="0" smtClean="0"/>
              <a:t>Life Events (marriage, birth of child, divorce, death, etc…)</a:t>
            </a:r>
          </a:p>
          <a:p>
            <a:r>
              <a:rPr lang="en-US" sz="2800" dirty="0" smtClean="0"/>
              <a:t>Death of an Employee</a:t>
            </a:r>
          </a:p>
          <a:p>
            <a:pPr>
              <a:buFont typeface="Arial" charset="0"/>
              <a:buNone/>
            </a:pPr>
            <a:endParaRPr lang="en-US" dirty="0" smtClean="0"/>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31</a:t>
            </a:fld>
            <a:endParaRPr lang="en-US"/>
          </a:p>
        </p:txBody>
      </p:sp>
      <p:sp>
        <p:nvSpPr>
          <p:cNvPr id="4" name="TextBox 3"/>
          <p:cNvSpPr txBox="1"/>
          <p:nvPr/>
        </p:nvSpPr>
        <p:spPr>
          <a:xfrm>
            <a:off x="762000" y="5607156"/>
            <a:ext cx="7467600" cy="307777"/>
          </a:xfrm>
          <a:prstGeom prst="rect">
            <a:avLst/>
          </a:prstGeom>
          <a:noFill/>
        </p:spPr>
        <p:txBody>
          <a:bodyPr wrap="square" rtlCol="0">
            <a:spAutoFit/>
          </a:bodyPr>
          <a:lstStyle/>
          <a:p>
            <a:r>
              <a:rPr lang="en-US" sz="1400" dirty="0" smtClean="0">
                <a:latin typeface="+mn-lt"/>
              </a:rPr>
              <a:t>Note: Contact your Benefits Specialist if </a:t>
            </a:r>
            <a:r>
              <a:rPr lang="en-US" sz="1400" dirty="0">
                <a:latin typeface="+mn-lt"/>
              </a:rPr>
              <a:t>you have questions about </a:t>
            </a:r>
            <a:r>
              <a:rPr lang="en-US" sz="1400" dirty="0" smtClean="0">
                <a:latin typeface="+mn-lt"/>
              </a:rPr>
              <a:t>the above. </a:t>
            </a:r>
            <a:endParaRPr lang="en-US" sz="1400" dirty="0">
              <a:latin typeface="+mn-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09600" y="304800"/>
            <a:ext cx="8229600" cy="1524000"/>
          </a:xfrm>
          <a:solidFill>
            <a:schemeClr val="accent3"/>
          </a:solidFill>
        </p:spPr>
        <p:txBody>
          <a:bodyPr>
            <a:normAutofit fontScale="90000"/>
          </a:bodyPr>
          <a:lstStyle/>
          <a:p>
            <a:r>
              <a:rPr lang="en-US" sz="4000" b="1" dirty="0" smtClean="0"/>
              <a:t/>
            </a:r>
            <a:br>
              <a:rPr lang="en-US" sz="4000" b="1" dirty="0" smtClean="0"/>
            </a:br>
            <a:r>
              <a:rPr lang="en-US" sz="4000" b="1" dirty="0" smtClean="0"/>
              <a:t>What your </a:t>
            </a:r>
            <a:r>
              <a:rPr lang="en-US" sz="4000" b="1" dirty="0"/>
              <a:t>F</a:t>
            </a:r>
            <a:r>
              <a:rPr lang="en-US" sz="4000" b="1" dirty="0" smtClean="0"/>
              <a:t>inancial Planner needs to know:</a:t>
            </a:r>
            <a:br>
              <a:rPr lang="en-US" sz="4000" b="1" dirty="0" smtClean="0"/>
            </a:br>
            <a:endParaRPr lang="en-US" sz="4000" b="1" dirty="0" smtClean="0"/>
          </a:p>
        </p:txBody>
      </p:sp>
      <p:sp>
        <p:nvSpPr>
          <p:cNvPr id="32771" name="Content Placeholder 2"/>
          <p:cNvSpPr>
            <a:spLocks noGrp="1"/>
          </p:cNvSpPr>
          <p:nvPr>
            <p:ph idx="1"/>
          </p:nvPr>
        </p:nvSpPr>
        <p:spPr>
          <a:xfrm>
            <a:off x="381000" y="2133600"/>
            <a:ext cx="8534400" cy="5029200"/>
          </a:xfrm>
        </p:spPr>
        <p:txBody>
          <a:bodyPr>
            <a:normAutofit/>
          </a:bodyPr>
          <a:lstStyle/>
          <a:p>
            <a:pPr lvl="1">
              <a:buFont typeface="Arial" panose="020B0604020202020204" pitchFamily="34" charset="0"/>
              <a:buChar char="•"/>
            </a:pPr>
            <a:r>
              <a:rPr lang="en-US" sz="2400" dirty="0" smtClean="0"/>
              <a:t>Both CSRS and FERS are defined benefit pensions.  All federal employees who have a least 5 years of civilian retirement covered service are vested.</a:t>
            </a:r>
          </a:p>
          <a:p>
            <a:pPr lvl="1">
              <a:buFont typeface="Arial" panose="020B0604020202020204" pitchFamily="34" charset="0"/>
              <a:buChar char="•"/>
            </a:pPr>
            <a:r>
              <a:rPr lang="en-US" sz="2400" dirty="0" smtClean="0"/>
              <a:t>CSRS/FERS pension is defined by length of service and     high-three years of salary.</a:t>
            </a:r>
          </a:p>
          <a:p>
            <a:pPr lvl="1">
              <a:buFont typeface="Arial" panose="020B0604020202020204" pitchFamily="34" charset="0"/>
              <a:buChar char="•"/>
            </a:pPr>
            <a:r>
              <a:rPr lang="en-US" sz="2400" dirty="0" smtClean="0"/>
              <a:t>Your pension must be taken in the form of an annuity.</a:t>
            </a:r>
          </a:p>
          <a:p>
            <a:pPr lvl="1">
              <a:buFont typeface="Arial" panose="020B0604020202020204" pitchFamily="34" charset="0"/>
              <a:buChar char="•"/>
            </a:pPr>
            <a:r>
              <a:rPr lang="en-US" sz="2400" dirty="0" smtClean="0"/>
              <a:t>Your CSRS/FERS annuity will last you the rest of your life.</a:t>
            </a:r>
          </a:p>
          <a:p>
            <a:pPr lvl="1">
              <a:buFont typeface="Arial" panose="020B0604020202020204" pitchFamily="34" charset="0"/>
              <a:buChar char="•"/>
            </a:pPr>
            <a:r>
              <a:rPr lang="en-US" sz="2400" dirty="0" smtClean="0"/>
              <a:t>Your CSRS/FERS annuity may be adjusted by cost of living adjustments (COLAs).</a:t>
            </a:r>
          </a:p>
          <a:p>
            <a:pPr lvl="1">
              <a:buFont typeface="Arial" panose="020B0604020202020204" pitchFamily="34" charset="0"/>
              <a:buChar char="•"/>
            </a:pPr>
            <a:r>
              <a:rPr lang="en-US" sz="2400" dirty="0" smtClean="0"/>
              <a:t>There is a link between choosing a survivor benefit and the Federal Employees Health Plan.</a:t>
            </a:r>
          </a:p>
          <a:p>
            <a:pPr lvl="1"/>
            <a:endParaRPr lang="en-US" dirty="0" smtClean="0"/>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a:xfrm>
            <a:off x="457200" y="274638"/>
            <a:ext cx="8229600" cy="792162"/>
          </a:xfrm>
          <a:solidFill>
            <a:schemeClr val="accent3"/>
          </a:solidFill>
          <a:ln>
            <a:solidFill>
              <a:schemeClr val="tx1"/>
            </a:solidFill>
          </a:ln>
        </p:spPr>
        <p:txBody>
          <a:bodyPr>
            <a:noAutofit/>
          </a:bodyPr>
          <a:lstStyle/>
          <a:p>
            <a:pPr algn="ctr"/>
            <a:r>
              <a:rPr lang="en-US" sz="4000" b="1" dirty="0" smtClean="0"/>
              <a:t>Things To Keep in Mind:</a:t>
            </a:r>
          </a:p>
        </p:txBody>
      </p:sp>
      <p:sp>
        <p:nvSpPr>
          <p:cNvPr id="33795" name="Content Placeholder 4"/>
          <p:cNvSpPr>
            <a:spLocks noGrp="1"/>
          </p:cNvSpPr>
          <p:nvPr>
            <p:ph idx="1"/>
          </p:nvPr>
        </p:nvSpPr>
        <p:spPr>
          <a:xfrm>
            <a:off x="457200" y="1143000"/>
            <a:ext cx="8229600" cy="5257800"/>
          </a:xfrm>
        </p:spPr>
        <p:txBody>
          <a:bodyPr>
            <a:normAutofit/>
          </a:bodyPr>
          <a:lstStyle/>
          <a:p>
            <a:r>
              <a:rPr lang="en-US" sz="2800" dirty="0" smtClean="0"/>
              <a:t>Estate Planning (wills, trusts, health care directives, etc…)</a:t>
            </a:r>
          </a:p>
          <a:p>
            <a:r>
              <a:rPr lang="en-US" sz="2800" dirty="0" smtClean="0"/>
              <a:t>How much money will you need to meet your needs in retirement?</a:t>
            </a:r>
          </a:p>
          <a:p>
            <a:r>
              <a:rPr lang="en-US" sz="2800" dirty="0" smtClean="0"/>
              <a:t>Sources of income</a:t>
            </a:r>
          </a:p>
          <a:p>
            <a:r>
              <a:rPr lang="en-US" sz="2800" dirty="0" smtClean="0"/>
              <a:t>Inflation</a:t>
            </a:r>
          </a:p>
          <a:p>
            <a:r>
              <a:rPr lang="en-US" sz="2800" dirty="0" smtClean="0"/>
              <a:t>Taxes</a:t>
            </a:r>
          </a:p>
          <a:p>
            <a:r>
              <a:rPr lang="en-US" sz="2800" dirty="0" smtClean="0"/>
              <a:t>Investment Management</a:t>
            </a:r>
          </a:p>
          <a:p>
            <a:r>
              <a:rPr lang="en-US" sz="2800" dirty="0" smtClean="0"/>
              <a:t>Debt Management</a:t>
            </a:r>
          </a:p>
          <a:p>
            <a:r>
              <a:rPr lang="en-US" sz="2800" dirty="0" smtClean="0"/>
              <a:t>Risk Tolerance</a:t>
            </a:r>
          </a:p>
          <a:p>
            <a:pPr>
              <a:buFont typeface="Arial" charset="0"/>
              <a:buNone/>
            </a:pPr>
            <a:endParaRPr lang="en-US" dirty="0" smtClean="0"/>
          </a:p>
          <a:p>
            <a:endParaRPr lang="en-US" dirty="0" smtClean="0"/>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33</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4400" y="3429000"/>
            <a:ext cx="3305175" cy="2238375"/>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704088"/>
            <a:ext cx="8229600" cy="819912"/>
          </a:xfrm>
          <a:solidFill>
            <a:schemeClr val="accent3"/>
          </a:solidFill>
          <a:ln>
            <a:solidFill>
              <a:schemeClr val="tx1"/>
            </a:solidFill>
          </a:ln>
        </p:spPr>
        <p:txBody>
          <a:bodyPr>
            <a:noAutofit/>
          </a:bodyPr>
          <a:lstStyle/>
          <a:p>
            <a:pPr algn="ctr"/>
            <a:r>
              <a:rPr lang="en-US" sz="4000" dirty="0" smtClean="0">
                <a:solidFill>
                  <a:schemeClr val="tx1"/>
                </a:solidFill>
              </a:rPr>
              <a:t/>
            </a:r>
            <a:br>
              <a:rPr lang="en-US" sz="4000" dirty="0" smtClean="0">
                <a:solidFill>
                  <a:schemeClr val="tx1"/>
                </a:solidFill>
              </a:rPr>
            </a:br>
            <a:r>
              <a:rPr lang="en-US" sz="4000" dirty="0" smtClean="0">
                <a:solidFill>
                  <a:schemeClr val="tx1"/>
                </a:solidFill>
              </a:rPr>
              <a:t/>
            </a:r>
            <a:br>
              <a:rPr lang="en-US" sz="4000" dirty="0" smtClean="0">
                <a:solidFill>
                  <a:schemeClr val="tx1"/>
                </a:solidFill>
              </a:rPr>
            </a:br>
            <a:r>
              <a:rPr lang="en-US" sz="4000" dirty="0" smtClean="0">
                <a:solidFill>
                  <a:schemeClr val="tx1"/>
                </a:solidFill>
              </a:rPr>
              <a:t/>
            </a:r>
            <a:br>
              <a:rPr lang="en-US" sz="4000" dirty="0" smtClean="0">
                <a:solidFill>
                  <a:schemeClr val="tx1"/>
                </a:solidFill>
              </a:rPr>
            </a:br>
            <a:r>
              <a:rPr lang="en-US" sz="4000" dirty="0" smtClean="0">
                <a:solidFill>
                  <a:schemeClr val="tx1"/>
                </a:solidFill>
              </a:rPr>
              <a:t/>
            </a:r>
            <a:br>
              <a:rPr lang="en-US" sz="4000" dirty="0" smtClean="0">
                <a:solidFill>
                  <a:schemeClr val="tx1"/>
                </a:solidFill>
              </a:rPr>
            </a:br>
            <a:r>
              <a:rPr lang="en-US" sz="4000" b="1" dirty="0" smtClean="0"/>
              <a:t>Compound Interest</a:t>
            </a:r>
            <a:r>
              <a:rPr lang="en-US" sz="4000" b="1" dirty="0" smtClean="0">
                <a:solidFill>
                  <a:schemeClr val="tx1"/>
                </a:solidFill>
              </a:rPr>
              <a:t/>
            </a:r>
            <a:br>
              <a:rPr lang="en-US" sz="4000" b="1" dirty="0" smtClean="0">
                <a:solidFill>
                  <a:schemeClr val="tx1"/>
                </a:solidFill>
              </a:rPr>
            </a:br>
            <a:r>
              <a:rPr lang="en-US" sz="4000" b="1" dirty="0" smtClean="0">
                <a:solidFill>
                  <a:schemeClr val="tx1"/>
                </a:solidFill>
              </a:rPr>
              <a:t/>
            </a:r>
            <a:br>
              <a:rPr lang="en-US" sz="4000" b="1" dirty="0" smtClean="0">
                <a:solidFill>
                  <a:schemeClr val="tx1"/>
                </a:solidFill>
              </a:rPr>
            </a:br>
            <a:r>
              <a:rPr lang="en-US" sz="4000" dirty="0" smtClean="0">
                <a:solidFill>
                  <a:schemeClr val="tx1"/>
                </a:solidFill>
              </a:rPr>
              <a:t/>
            </a:r>
            <a:br>
              <a:rPr lang="en-US" sz="4000" dirty="0" smtClean="0">
                <a:solidFill>
                  <a:schemeClr val="tx1"/>
                </a:solidFill>
              </a:rPr>
            </a:br>
            <a:r>
              <a:rPr lang="en-US" sz="4000" dirty="0" smtClean="0">
                <a:solidFill>
                  <a:schemeClr val="tx1"/>
                </a:solidFill>
              </a:rPr>
              <a:t/>
            </a:r>
            <a:br>
              <a:rPr lang="en-US" sz="4000" dirty="0" smtClean="0">
                <a:solidFill>
                  <a:schemeClr val="tx1"/>
                </a:solidFill>
              </a:rPr>
            </a:br>
            <a:endParaRPr lang="en-US" sz="4800" b="1" u="sng" dirty="0" smtClean="0">
              <a:solidFill>
                <a:schemeClr val="tx1"/>
              </a:solidFill>
            </a:endParaRPr>
          </a:p>
        </p:txBody>
      </p:sp>
      <p:sp>
        <p:nvSpPr>
          <p:cNvPr id="34819" name="Content Placeholder 2"/>
          <p:cNvSpPr>
            <a:spLocks noGrp="1"/>
          </p:cNvSpPr>
          <p:nvPr>
            <p:ph idx="1"/>
          </p:nvPr>
        </p:nvSpPr>
        <p:spPr>
          <a:xfrm>
            <a:off x="1295400" y="1676400"/>
            <a:ext cx="7391400" cy="2971800"/>
          </a:xfrm>
        </p:spPr>
        <p:txBody>
          <a:bodyPr>
            <a:normAutofit fontScale="85000" lnSpcReduction="20000"/>
          </a:bodyPr>
          <a:lstStyle/>
          <a:p>
            <a:r>
              <a:rPr lang="en-US" b="1" dirty="0" smtClean="0"/>
              <a:t>Sally</a:t>
            </a:r>
          </a:p>
          <a:p>
            <a:pPr lvl="1"/>
            <a:r>
              <a:rPr lang="en-US" dirty="0" smtClean="0"/>
              <a:t>Saves $2,000 per year, for her first 8 years of work, then stops saving for the next 32 years</a:t>
            </a:r>
          </a:p>
          <a:p>
            <a:pPr lvl="1"/>
            <a:r>
              <a:rPr lang="en-US" dirty="0" smtClean="0"/>
              <a:t>Total contributions: $160,000</a:t>
            </a:r>
          </a:p>
          <a:p>
            <a:r>
              <a:rPr lang="en-US" b="1" dirty="0" smtClean="0"/>
              <a:t>Joe</a:t>
            </a:r>
          </a:p>
          <a:p>
            <a:pPr lvl="1"/>
            <a:r>
              <a:rPr lang="en-US" dirty="0" smtClean="0"/>
              <a:t>Does not save for the first 8 years of work, then starts saving $2,000 per year for the next 32 years</a:t>
            </a:r>
          </a:p>
          <a:p>
            <a:pPr lvl="1"/>
            <a:r>
              <a:rPr lang="en-US" dirty="0" smtClean="0"/>
              <a:t>Total contributions: $64,000</a:t>
            </a:r>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34</a:t>
            </a:fld>
            <a:endParaRPr lang="en-US"/>
          </a:p>
        </p:txBody>
      </p:sp>
      <p:sp>
        <p:nvSpPr>
          <p:cNvPr id="6" name="Rectangle 5"/>
          <p:cNvSpPr/>
          <p:nvPr/>
        </p:nvSpPr>
        <p:spPr>
          <a:xfrm>
            <a:off x="2895600" y="5289637"/>
            <a:ext cx="4267200" cy="323165"/>
          </a:xfrm>
          <a:prstGeom prst="rect">
            <a:avLst/>
          </a:prstGeom>
        </p:spPr>
        <p:txBody>
          <a:bodyPr wrap="square">
            <a:spAutoFit/>
          </a:bodyPr>
          <a:lstStyle/>
          <a:p>
            <a:pPr lvl="1">
              <a:buFont typeface="Arial" charset="0"/>
              <a:buNone/>
            </a:pPr>
            <a:r>
              <a:rPr lang="en-US" sz="1500" dirty="0">
                <a:latin typeface="+mn-lt"/>
              </a:rPr>
              <a:t>Assume interest rate is 10% each </a:t>
            </a:r>
            <a:r>
              <a:rPr lang="en-US" sz="1500" dirty="0" smtClean="0">
                <a:latin typeface="+mn-lt"/>
              </a:rPr>
              <a:t>year.</a:t>
            </a:r>
            <a:endParaRPr lang="en-US" sz="1500" dirty="0">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733386">
            <a:off x="235075" y="4905724"/>
            <a:ext cx="2800350" cy="1628775"/>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Content Placeholder 2"/>
          <p:cNvSpPr>
            <a:spLocks noGrp="1"/>
          </p:cNvSpPr>
          <p:nvPr>
            <p:ph sz="half" idx="1"/>
          </p:nvPr>
        </p:nvSpPr>
        <p:spPr>
          <a:xfrm rot="21323941">
            <a:off x="366300" y="2978189"/>
            <a:ext cx="4038600" cy="1981201"/>
          </a:xfrm>
        </p:spPr>
        <p:txBody>
          <a:bodyPr>
            <a:normAutofit fontScale="92500"/>
          </a:bodyPr>
          <a:lstStyle/>
          <a:p>
            <a:pPr>
              <a:buFont typeface="Arial" charset="0"/>
              <a:buNone/>
            </a:pPr>
            <a:r>
              <a:rPr lang="en-US" sz="2500" dirty="0" smtClean="0"/>
              <a:t>	</a:t>
            </a:r>
          </a:p>
          <a:p>
            <a:pPr>
              <a:buFont typeface="Arial" charset="0"/>
              <a:buNone/>
            </a:pPr>
            <a:r>
              <a:rPr lang="en-US" sz="2500" dirty="0" smtClean="0"/>
              <a:t>	Because of compounding, Sally earned more than Joe, even though Joe invested 4 times more than Sally.</a:t>
            </a:r>
          </a:p>
          <a:p>
            <a:pPr>
              <a:buFont typeface="Arial" charset="0"/>
              <a:buNone/>
            </a:pPr>
            <a:endParaRPr lang="en-US" sz="2500" dirty="0" smtClean="0"/>
          </a:p>
          <a:p>
            <a:pPr algn="ctr">
              <a:buFont typeface="Arial" charset="0"/>
              <a:buNone/>
            </a:pPr>
            <a:endParaRPr lang="en-US" sz="3500" dirty="0" smtClean="0"/>
          </a:p>
        </p:txBody>
      </p:sp>
      <p:sp>
        <p:nvSpPr>
          <p:cNvPr id="3" name="Slide Number Placeholder 2"/>
          <p:cNvSpPr>
            <a:spLocks noGrp="1"/>
          </p:cNvSpPr>
          <p:nvPr>
            <p:ph type="sldNum" sz="quarter" idx="12"/>
          </p:nvPr>
        </p:nvSpPr>
        <p:spPr/>
        <p:txBody>
          <a:bodyPr/>
          <a:lstStyle/>
          <a:p>
            <a:pPr>
              <a:defRPr/>
            </a:pPr>
            <a:fld id="{F0233C54-F133-47A0-B2D5-FFE7CAACEF04}" type="slidenum">
              <a:rPr lang="en-US" smtClean="0"/>
              <a:pPr>
                <a:defRPr/>
              </a:pPr>
              <a:t>35</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1600" y="1828800"/>
            <a:ext cx="3810000" cy="3390900"/>
          </a:xfrm>
          <a:prstGeom prst="rect">
            <a:avLst/>
          </a:prstGeom>
        </p:spPr>
      </p:pic>
      <p:sp>
        <p:nvSpPr>
          <p:cNvPr id="7" name="TextBox 6"/>
          <p:cNvSpPr txBox="1"/>
          <p:nvPr/>
        </p:nvSpPr>
        <p:spPr>
          <a:xfrm>
            <a:off x="1277455" y="5334000"/>
            <a:ext cx="3200400" cy="1077218"/>
          </a:xfrm>
          <a:prstGeom prst="rect">
            <a:avLst/>
          </a:prstGeom>
          <a:noFill/>
        </p:spPr>
        <p:txBody>
          <a:bodyPr wrap="square" rtlCol="0">
            <a:spAutoFit/>
          </a:bodyPr>
          <a:lstStyle/>
          <a:p>
            <a:pPr algn="ctr">
              <a:buFont typeface="Arial" charset="0"/>
              <a:buNone/>
            </a:pPr>
            <a:r>
              <a:rPr lang="en-US" sz="3200" dirty="0">
                <a:latin typeface="+mn-lt"/>
              </a:rPr>
              <a:t>Start Saving Today!</a:t>
            </a:r>
          </a:p>
        </p:txBody>
      </p:sp>
      <p:sp>
        <p:nvSpPr>
          <p:cNvPr id="8" name="TextBox 7"/>
          <p:cNvSpPr txBox="1"/>
          <p:nvPr/>
        </p:nvSpPr>
        <p:spPr>
          <a:xfrm>
            <a:off x="533400" y="304800"/>
            <a:ext cx="7543800" cy="707886"/>
          </a:xfrm>
          <a:prstGeom prst="rect">
            <a:avLst/>
          </a:prstGeom>
          <a:solidFill>
            <a:schemeClr val="accent3"/>
          </a:solidFill>
          <a:ln>
            <a:solidFill>
              <a:schemeClr val="tx1"/>
            </a:solidFill>
          </a:ln>
        </p:spPr>
        <p:txBody>
          <a:bodyPr wrap="square" rtlCol="0">
            <a:spAutoFit/>
          </a:bodyPr>
          <a:lstStyle/>
          <a:p>
            <a:pPr algn="ctr"/>
            <a:r>
              <a:rPr lang="en-US" sz="4000" b="1" dirty="0" smtClean="0">
                <a:latin typeface="+mj-lt"/>
              </a:rPr>
              <a:t>Compound Interest (cont.)</a:t>
            </a:r>
            <a:endParaRPr lang="en-US" sz="4000" b="1" dirty="0">
              <a:latin typeface="+mj-lt"/>
            </a:endParaRPr>
          </a:p>
        </p:txBody>
      </p:sp>
      <p:sp>
        <p:nvSpPr>
          <p:cNvPr id="2" name="TextBox 1"/>
          <p:cNvSpPr txBox="1"/>
          <p:nvPr/>
        </p:nvSpPr>
        <p:spPr>
          <a:xfrm>
            <a:off x="152400" y="1752600"/>
            <a:ext cx="4953000" cy="1384995"/>
          </a:xfrm>
          <a:prstGeom prst="rect">
            <a:avLst/>
          </a:prstGeom>
          <a:noFill/>
        </p:spPr>
        <p:txBody>
          <a:bodyPr wrap="square" rtlCol="0">
            <a:spAutoFit/>
          </a:bodyPr>
          <a:lstStyle/>
          <a:p>
            <a:r>
              <a:rPr lang="en-US" sz="2800" dirty="0" smtClean="0">
                <a:latin typeface="+mn-lt"/>
              </a:rPr>
              <a:t>Q: Who was the wisest investor?</a:t>
            </a:r>
          </a:p>
          <a:p>
            <a:endParaRPr lang="en-US" sz="2800" dirty="0">
              <a:latin typeface="+mn-lt"/>
            </a:endParaRPr>
          </a:p>
          <a:p>
            <a:r>
              <a:rPr lang="en-US" sz="2800" dirty="0" smtClean="0">
                <a:latin typeface="+mn-lt"/>
              </a:rPr>
              <a:t>A: Sally</a:t>
            </a:r>
            <a:endParaRPr lang="en-US" sz="2800" dirty="0">
              <a:latin typeface="+mn-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Placeholder 5"/>
          <p:cNvSpPr>
            <a:spLocks noGrp="1"/>
          </p:cNvSpPr>
          <p:nvPr>
            <p:ph type="body" sz="half" idx="2"/>
          </p:nvPr>
        </p:nvSpPr>
        <p:spPr>
          <a:xfrm>
            <a:off x="2438400" y="1752600"/>
            <a:ext cx="4035911" cy="1066800"/>
          </a:xfrm>
          <a:solidFill>
            <a:schemeClr val="accent3"/>
          </a:solidFill>
          <a:ln>
            <a:solidFill>
              <a:schemeClr val="tx1"/>
            </a:solidFill>
          </a:ln>
        </p:spPr>
        <p:txBody>
          <a:bodyPr>
            <a:normAutofit fontScale="40000" lnSpcReduction="20000"/>
          </a:bodyPr>
          <a:lstStyle/>
          <a:p>
            <a:endParaRPr lang="en-US" sz="5400" dirty="0" smtClean="0"/>
          </a:p>
          <a:p>
            <a:pPr algn="ctr"/>
            <a:r>
              <a:rPr lang="en-US" sz="9300" dirty="0" smtClean="0">
                <a:latin typeface="+mj-lt"/>
              </a:rPr>
              <a:t>Plan BIG!</a:t>
            </a:r>
          </a:p>
        </p:txBody>
      </p:sp>
      <p:sp>
        <p:nvSpPr>
          <p:cNvPr id="3" name="Slide Number Placeholder 2"/>
          <p:cNvSpPr>
            <a:spLocks noGrp="1"/>
          </p:cNvSpPr>
          <p:nvPr>
            <p:ph type="sldNum" sz="quarter" idx="12"/>
          </p:nvPr>
        </p:nvSpPr>
        <p:spPr/>
        <p:txBody>
          <a:bodyPr/>
          <a:lstStyle/>
          <a:p>
            <a:pPr>
              <a:defRPr/>
            </a:pPr>
            <a:fld id="{EB6491DA-CFEB-4284-8133-1AD1577FE0B1}" type="slidenum">
              <a:rPr lang="en-US" smtClean="0"/>
              <a:pPr>
                <a:defRPr/>
              </a:pPr>
              <a:t>36</a:t>
            </a:fld>
            <a:endParaRPr lang="en-US"/>
          </a:p>
        </p:txBody>
      </p:sp>
      <p:sp>
        <p:nvSpPr>
          <p:cNvPr id="5" name="TextBox 4"/>
          <p:cNvSpPr txBox="1"/>
          <p:nvPr/>
        </p:nvSpPr>
        <p:spPr>
          <a:xfrm rot="20783124">
            <a:off x="3165169" y="1182986"/>
            <a:ext cx="3013988" cy="707886"/>
          </a:xfrm>
          <a:prstGeom prst="rect">
            <a:avLst/>
          </a:prstGeom>
          <a:solidFill>
            <a:schemeClr val="accent3"/>
          </a:solidFill>
          <a:ln>
            <a:solidFill>
              <a:schemeClr val="tx1"/>
            </a:solidFill>
          </a:ln>
        </p:spPr>
        <p:txBody>
          <a:bodyPr wrap="square" rtlCol="0">
            <a:spAutoFit/>
          </a:bodyPr>
          <a:lstStyle/>
          <a:p>
            <a:r>
              <a:rPr lang="en-US" sz="3600" strike="sngStrike" dirty="0" smtClean="0">
                <a:latin typeface="+mj-lt"/>
              </a:rPr>
              <a:t>Dream</a:t>
            </a:r>
            <a:r>
              <a:rPr lang="en-US" sz="4000" strike="sngStrike" dirty="0" smtClean="0">
                <a:latin typeface="+mj-lt"/>
              </a:rPr>
              <a:t> </a:t>
            </a:r>
            <a:endParaRPr lang="en-US" sz="4000" strike="sngStrike" dirty="0">
              <a:latin typeface="+mj-lt"/>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3429000"/>
            <a:ext cx="5943600" cy="243840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EB6491DA-CFEB-4284-8133-1AD1577FE0B1}" type="slidenum">
              <a:rPr lang="en-US" smtClean="0"/>
              <a:pPr>
                <a:defRPr/>
              </a:pPr>
              <a:t>37</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8349" y="1600200"/>
            <a:ext cx="4191001" cy="3701846"/>
          </a:xfrm>
          <a:prstGeom prst="rect">
            <a:avLst/>
          </a:prstGeom>
        </p:spPr>
      </p:pic>
    </p:spTree>
    <p:extLst>
      <p:ext uri="{BB962C8B-B14F-4D97-AF65-F5344CB8AC3E}">
        <p14:creationId xmlns:p14="http://schemas.microsoft.com/office/powerpoint/2010/main" val="37722235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4"/>
          <p:cNvSpPr>
            <a:spLocks noGrp="1"/>
          </p:cNvSpPr>
          <p:nvPr>
            <p:ph type="title"/>
          </p:nvPr>
        </p:nvSpPr>
        <p:spPr>
          <a:xfrm>
            <a:off x="457200" y="685800"/>
            <a:ext cx="8229600" cy="838200"/>
          </a:xfrm>
        </p:spPr>
        <p:txBody>
          <a:bodyPr>
            <a:normAutofit/>
          </a:bodyPr>
          <a:lstStyle/>
          <a:p>
            <a:pPr algn="ctr"/>
            <a:r>
              <a:rPr lang="en-US" b="1" dirty="0" smtClean="0"/>
              <a:t>HR Benefits Team</a:t>
            </a:r>
          </a:p>
        </p:txBody>
      </p:sp>
      <p:sp>
        <p:nvSpPr>
          <p:cNvPr id="36867" name="Content Placeholder 5"/>
          <p:cNvSpPr>
            <a:spLocks noGrp="1"/>
          </p:cNvSpPr>
          <p:nvPr>
            <p:ph idx="1"/>
          </p:nvPr>
        </p:nvSpPr>
        <p:spPr>
          <a:xfrm>
            <a:off x="381000" y="1524000"/>
            <a:ext cx="8229600" cy="3992563"/>
          </a:xfrm>
        </p:spPr>
        <p:txBody>
          <a:bodyPr/>
          <a:lstStyle/>
          <a:p>
            <a:pPr algn="ctr">
              <a:buFont typeface="Arial" charset="0"/>
              <a:buNone/>
            </a:pPr>
            <a:r>
              <a:rPr lang="en-US" sz="4200" dirty="0" smtClean="0"/>
              <a:t>1-800-370-3747</a:t>
            </a:r>
          </a:p>
          <a:p>
            <a:pPr algn="ctr">
              <a:buFont typeface="Arial" charset="0"/>
              <a:buNone/>
            </a:pPr>
            <a:r>
              <a:rPr lang="en-US" dirty="0" smtClean="0"/>
              <a:t>Option #3 </a:t>
            </a:r>
          </a:p>
          <a:p>
            <a:pPr algn="ctr">
              <a:buFont typeface="Arial" charset="0"/>
              <a:buNone/>
            </a:pPr>
            <a:endParaRPr lang="en-US" sz="3500" dirty="0" smtClean="0"/>
          </a:p>
          <a:p>
            <a:pPr algn="ctr">
              <a:buFont typeface="Arial" charset="0"/>
              <a:buNone/>
            </a:pPr>
            <a:endParaRPr lang="en-US" sz="3500" dirty="0" smtClean="0"/>
          </a:p>
          <a:p>
            <a:pPr algn="ctr">
              <a:buFont typeface="Arial" charset="0"/>
              <a:buNone/>
            </a:pPr>
            <a:endParaRPr lang="en-US" sz="3500" dirty="0" smtClean="0"/>
          </a:p>
          <a:p>
            <a:pPr algn="ctr">
              <a:buFont typeface="Arial" charset="0"/>
              <a:buNone/>
            </a:pPr>
            <a:endParaRPr lang="en-US" sz="3500" dirty="0" smtClean="0"/>
          </a:p>
        </p:txBody>
      </p:sp>
      <p:sp>
        <p:nvSpPr>
          <p:cNvPr id="3" name="Slide Number Placeholder 2"/>
          <p:cNvSpPr>
            <a:spLocks noGrp="1"/>
          </p:cNvSpPr>
          <p:nvPr>
            <p:ph type="sldNum" sz="quarter" idx="12"/>
          </p:nvPr>
        </p:nvSpPr>
        <p:spPr/>
        <p:txBody>
          <a:bodyPr/>
          <a:lstStyle/>
          <a:p>
            <a:pPr>
              <a:defRPr/>
            </a:pPr>
            <a:fld id="{AD8F676B-A1CB-44A9-A15E-02F007EB2198}" type="slidenum">
              <a:rPr lang="en-US" smtClean="0"/>
              <a:pPr>
                <a:defRPr/>
              </a:pPr>
              <a:t>38</a:t>
            </a:fld>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2971800"/>
            <a:ext cx="8915400" cy="374625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2788</TotalTime>
  <Words>2931</Words>
  <Application>Microsoft Office PowerPoint</Application>
  <PresentationFormat>On-screen Show (4:3)</PresentationFormat>
  <Paragraphs>426</Paragraphs>
  <Slides>38</Slides>
  <Notes>7</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Retirement and Benefits</vt:lpstr>
      <vt:lpstr>Marcie Noyes, HR Benefits Specialist </vt:lpstr>
      <vt:lpstr>OBJECTIVES</vt:lpstr>
      <vt:lpstr>               Definitions</vt:lpstr>
      <vt:lpstr>Recent Changes </vt:lpstr>
      <vt:lpstr>Benefit &amp; Retirement Awareness</vt:lpstr>
      <vt:lpstr>Benefit Plans</vt:lpstr>
      <vt:lpstr>Benefit Plans (cont.)</vt:lpstr>
      <vt:lpstr>Benefit Plans (cont.)</vt:lpstr>
      <vt:lpstr>CSRS</vt:lpstr>
      <vt:lpstr>FERS</vt:lpstr>
      <vt:lpstr>FERS Annuity Supplement</vt:lpstr>
      <vt:lpstr>Leaving Federal Service Prior to Retirement</vt:lpstr>
      <vt:lpstr>HIGH-3 AVERAGE</vt:lpstr>
      <vt:lpstr>Creditable Service  Do you owe a deposit?</vt:lpstr>
      <vt:lpstr>CSRS</vt:lpstr>
      <vt:lpstr>FERS</vt:lpstr>
      <vt:lpstr>Sick Leave and Annual Leave</vt:lpstr>
      <vt:lpstr>Other Service Credit Items </vt:lpstr>
      <vt:lpstr> Survivor Elections </vt:lpstr>
      <vt:lpstr>Federal Benefits</vt:lpstr>
      <vt:lpstr>PowerPoint Presentation</vt:lpstr>
      <vt:lpstr>  Federal Benefits (cont.) </vt:lpstr>
      <vt:lpstr>Social Security (cont.)</vt:lpstr>
      <vt:lpstr> Social Security (cont.) </vt:lpstr>
      <vt:lpstr>Social Security (cont.)</vt:lpstr>
      <vt:lpstr>MEDICARE</vt:lpstr>
      <vt:lpstr>TSP</vt:lpstr>
      <vt:lpstr>TSP (cont.) </vt:lpstr>
      <vt:lpstr>TSP (cont.)</vt:lpstr>
      <vt:lpstr> Misc. Information </vt:lpstr>
      <vt:lpstr> What your Financial Planner needs to know: </vt:lpstr>
      <vt:lpstr>Things To Keep in Mind:</vt:lpstr>
      <vt:lpstr>    Compound Interest    </vt:lpstr>
      <vt:lpstr>PowerPoint Presentation</vt:lpstr>
      <vt:lpstr>PowerPoint Presentation</vt:lpstr>
      <vt:lpstr>PowerPoint Presentation</vt:lpstr>
      <vt:lpstr>HR Benefits Team</vt:lpstr>
    </vt:vector>
  </TitlesOfParts>
  <Company>USDA-FSIS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Retirement and Benefits Overview</dc:title>
  <dc:creator>kwerronen</dc:creator>
  <cp:lastModifiedBy>Mickey Mancini</cp:lastModifiedBy>
  <cp:revision>456</cp:revision>
  <cp:lastPrinted>2015-08-24T12:16:07Z</cp:lastPrinted>
  <dcterms:created xsi:type="dcterms:W3CDTF">2010-08-20T20:10:09Z</dcterms:created>
  <dcterms:modified xsi:type="dcterms:W3CDTF">2016-11-02T00:27:08Z</dcterms:modified>
</cp:coreProperties>
</file>